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08B48B"/>
    <a:srgbClr val="A578B4"/>
    <a:srgbClr val="7D97CB"/>
    <a:srgbClr val="476BB3"/>
    <a:srgbClr val="004F9E"/>
    <a:srgbClr val="07A17C"/>
    <a:srgbClr val="08C497"/>
    <a:srgbClr val="00CC99"/>
    <a:srgbClr val="81C5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1224" y="-330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>
            <a:extLst>
              <a:ext uri="{FF2B5EF4-FFF2-40B4-BE49-F238E27FC236}">
                <a16:creationId xmlns:a16="http://schemas.microsoft.com/office/drawing/2014/main" id="{4FCC0C64-F31E-4EF7-81CA-9F36C8E05D24}"/>
              </a:ext>
            </a:extLst>
          </p:cNvPr>
          <p:cNvSpPr txBox="1"/>
          <p:nvPr/>
        </p:nvSpPr>
        <p:spPr>
          <a:xfrm>
            <a:off x="183870" y="1128161"/>
            <a:ext cx="6478263" cy="198755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5500" b="1" spc="-60" dirty="0">
                <a:solidFill>
                  <a:srgbClr val="004F9E"/>
                </a:solidFill>
                <a:latin typeface="Helvetica" panose="020B0604020202020204" pitchFamily="34" charset="0"/>
                <a:cs typeface="Segoe UI" panose="020B0502040204020203" pitchFamily="34" charset="0"/>
              </a:rPr>
              <a:t>How was your experience of the hospital?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A504A685-3EC5-4DF1-8A70-AB9DDDF8F109}"/>
              </a:ext>
            </a:extLst>
          </p:cNvPr>
          <p:cNvSpPr txBox="1"/>
          <p:nvPr/>
        </p:nvSpPr>
        <p:spPr>
          <a:xfrm>
            <a:off x="183870" y="3610529"/>
            <a:ext cx="5206951" cy="83121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5EB8"/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NHS Inpatient Survey 2022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005EB8"/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 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D5CC4655-3EC7-439C-BC56-47F7B5340CA6}"/>
              </a:ext>
            </a:extLst>
          </p:cNvPr>
          <p:cNvSpPr txBox="1"/>
          <p:nvPr/>
        </p:nvSpPr>
        <p:spPr>
          <a:xfrm>
            <a:off x="190127" y="4233969"/>
            <a:ext cx="6227098" cy="52675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144145" lvl="0" indent="0" defTabSz="4572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The hospital is conducting a survey to find out what patients think about their care here.</a:t>
            </a:r>
          </a:p>
          <a:p>
            <a:pPr marL="0" marR="144145" lvl="0" indent="0" defTabSz="4572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This is part of a national programme to </a:t>
            </a:r>
            <a:r>
              <a:rPr lang="en-GB" sz="1700" b="1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improve patients’ experiences while in hospital.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Taking part in the survey is </a:t>
            </a:r>
            <a:r>
              <a:rPr lang="en-GB" sz="1700" b="1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voluntary</a:t>
            </a:r>
            <a:r>
              <a:rPr lang="en-GB" sz="1700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and all answers are </a:t>
            </a:r>
            <a:r>
              <a:rPr lang="en-GB" sz="1700" b="1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confidential</a:t>
            </a:r>
            <a:r>
              <a:rPr lang="en-GB" sz="1700" dirty="0">
                <a:solidFill>
                  <a:srgbClr val="005EB8"/>
                </a:solidFill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0" marR="144145" lvl="0" indent="0" defTabSz="4572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144145" lvl="0" indent="0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 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0BEA8F-58A8-41D0-B3D1-CDA2F44BC927}"/>
              </a:ext>
            </a:extLst>
          </p:cNvPr>
          <p:cNvSpPr/>
          <p:nvPr/>
        </p:nvSpPr>
        <p:spPr>
          <a:xfrm>
            <a:off x="0" y="7162681"/>
            <a:ext cx="6858000" cy="274331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B6670A-168E-461C-AFBC-AB5EE50503EE}"/>
              </a:ext>
            </a:extLst>
          </p:cNvPr>
          <p:cNvSpPr/>
          <p:nvPr/>
        </p:nvSpPr>
        <p:spPr>
          <a:xfrm>
            <a:off x="146070" y="6310282"/>
            <a:ext cx="6315213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144145" lvl="0" indent="0" defTabSz="457200" rtl="0" eaLnBrk="1" fontAlgn="auto" latinLnBrk="0" hangingPunct="1"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lang="en-GB" sz="1500" dirty="0">
              <a:solidFill>
                <a:prstClr val="black">
                  <a:lumMod val="85000"/>
                  <a:lumOff val="15000"/>
                </a:prst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E843288-4E53-4803-BBF9-D23A616627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434" b="20698"/>
          <a:stretch/>
        </p:blipFill>
        <p:spPr>
          <a:xfrm>
            <a:off x="2693773" y="5781047"/>
            <a:ext cx="4164227" cy="4124953"/>
          </a:xfrm>
          <a:prstGeom prst="rect">
            <a:avLst/>
          </a:prstGeom>
          <a:effectLst>
            <a:outerShdw blurRad="50800" dist="38100" dir="8100000" sx="103000" sy="103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027" name="Picture 3" descr="NHS 10mm - RGB Blue">
            <a:extLst>
              <a:ext uri="{FF2B5EF4-FFF2-40B4-BE49-F238E27FC236}">
                <a16:creationId xmlns:a16="http://schemas.microsoft.com/office/drawing/2014/main" id="{665DA038-DDB9-405A-B675-DEE85F4362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477" y="286515"/>
            <a:ext cx="1235075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Box 2">
            <a:extLst>
              <a:ext uri="{FF2B5EF4-FFF2-40B4-BE49-F238E27FC236}">
                <a16:creationId xmlns:a16="http://schemas.microsoft.com/office/drawing/2014/main" id="{6BBC8F2D-8B1E-4627-9FCE-ED1F74AB4AD4}"/>
              </a:ext>
            </a:extLst>
          </p:cNvPr>
          <p:cNvSpPr txBox="1"/>
          <p:nvPr/>
        </p:nvSpPr>
        <p:spPr>
          <a:xfrm>
            <a:off x="146070" y="7326132"/>
            <a:ext cx="3177898" cy="248754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7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If you </a:t>
            </a:r>
            <a:r>
              <a:rPr lang="en-US" sz="1700" b="1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do not</a:t>
            </a:r>
            <a:r>
              <a:rPr lang="en-US" sz="17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 want to take part, or have any questions about the survey please contact;</a:t>
            </a:r>
          </a:p>
          <a:p>
            <a:pPr>
              <a:spcAft>
                <a:spcPts val="0"/>
              </a:spcAft>
            </a:pPr>
            <a:endParaRPr lang="en-US" sz="1700" dirty="0">
              <a:solidFill>
                <a:schemeClr val="bg1"/>
              </a:solidFill>
              <a:effectLst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GB" b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en-GB" sz="1800" b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07591988962</a:t>
            </a:r>
            <a:endParaRPr lang="en-GB" sz="18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PALS@lthtr.nhs.uk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Royal Preston Hospital, </a:t>
            </a:r>
            <a:r>
              <a:rPr lang="en-GB" sz="1600" dirty="0" err="1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Sharoe</a:t>
            </a:r>
            <a:r>
              <a:rPr lang="en-GB" sz="1600" dirty="0">
                <a:solidFill>
                  <a:schemeClr val="bg1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 Green Lane, Fulwood Preston, PR2 9HT</a:t>
            </a: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en-U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700" dirty="0">
              <a:solidFill>
                <a:schemeClr val="bg1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en-US" sz="17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sz="1700" dirty="0">
              <a:solidFill>
                <a:schemeClr val="bg1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en-US" dirty="0">
                <a:solidFill>
                  <a:schemeClr val="bg1"/>
                </a:solidFill>
                <a:effectLst/>
                <a:ea typeface="Arial" panose="020B0604020202020204" pitchFamily="34" charset="0"/>
                <a:cs typeface="Times New Roman" panose="02020603050405020304" pitchFamily="18" charset="0"/>
              </a:rPr>
              <a:t> </a:t>
            </a:r>
            <a:endParaRPr lang="en-GB" dirty="0">
              <a:solidFill>
                <a:schemeClr val="bg1"/>
              </a:solidFill>
              <a:effectLst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24AC7AE2-6411-4BA5-86F0-3603FFC7A110}"/>
              </a:ext>
            </a:extLst>
          </p:cNvPr>
          <p:cNvSpPr txBox="1"/>
          <p:nvPr/>
        </p:nvSpPr>
        <p:spPr>
          <a:xfrm>
            <a:off x="183870" y="5878979"/>
            <a:ext cx="4553828" cy="52675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en-US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If you are selected to take part, </a:t>
            </a:r>
            <a:r>
              <a:rPr lang="en-GB" sz="1700" dirty="0">
                <a:solidFill>
                  <a:prstClr val="black">
                    <a:lumMod val="85000"/>
                    <a:lumOff val="15000"/>
                  </a:prst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you will receive a questionnaire in the post and text message reminders. </a:t>
            </a:r>
          </a:p>
          <a:p>
            <a:pPr marL="0" marR="144145" lvl="0" indent="0" defTabSz="4572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lang="en-GB" sz="1600" dirty="0">
              <a:solidFill>
                <a:schemeClr val="accent1"/>
              </a:solidFill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144145" lvl="0" indent="0" defTabSz="457200" rtl="0" eaLnBrk="1" fontAlgn="auto" latinLnBrk="0" hangingPunct="1"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Helvetica" panose="020B0604020202020204" pitchFamily="34" charset="0"/>
              <a:ea typeface="Arial" panose="020B0604020202020204" pitchFamily="34" charset="0"/>
              <a:cs typeface="Helvetica" panose="020B0604020202020204" pitchFamily="34" charset="0"/>
            </a:endParaRPr>
          </a:p>
          <a:p>
            <a:pPr marL="0" marR="144145" lvl="0" indent="0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Helvetica" panose="020B0604020202020204" pitchFamily="34" charset="0"/>
                <a:ea typeface="Arial" panose="020B0604020202020204" pitchFamily="34" charset="0"/>
                <a:cs typeface="Helvetica" panose="020B0604020202020204" pitchFamily="34" charset="0"/>
              </a:rPr>
              <a:t> 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2CEFF49F-0122-4EB4-915F-7B99EE9BC762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27" y="234865"/>
            <a:ext cx="2182495" cy="69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91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126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Iaconianni Stephanie (LTHTR)</cp:lastModifiedBy>
  <cp:revision>31</cp:revision>
  <cp:lastPrinted>2019-05-02T10:26:35Z</cp:lastPrinted>
  <dcterms:created xsi:type="dcterms:W3CDTF">2019-05-01T13:43:55Z</dcterms:created>
  <dcterms:modified xsi:type="dcterms:W3CDTF">2022-09-14T22:40:37Z</dcterms:modified>
</cp:coreProperties>
</file>