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1" r:id="rId2"/>
  </p:sldMasterIdLst>
  <p:notesMasterIdLst>
    <p:notesMasterId r:id="rId11"/>
  </p:notesMasterIdLst>
  <p:sldIdLst>
    <p:sldId id="256" r:id="rId3"/>
    <p:sldId id="297" r:id="rId4"/>
    <p:sldId id="302" r:id="rId5"/>
    <p:sldId id="305" r:id="rId6"/>
    <p:sldId id="306" r:id="rId7"/>
    <p:sldId id="307" r:id="rId8"/>
    <p:sldId id="308" r:id="rId9"/>
    <p:sldId id="30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93"/>
    <a:srgbClr val="A00054"/>
    <a:srgbClr val="0072C6"/>
    <a:srgbClr val="00ADC6"/>
    <a:srgbClr val="F7E214"/>
    <a:srgbClr val="E28C05"/>
    <a:srgbClr val="931638"/>
    <a:srgbClr val="56008C"/>
    <a:srgbClr val="00AA9E"/>
    <a:srgbClr val="5BBF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766398-3D20-4331-9AD6-0E746CCA48DE}" v="1" dt="2023-10-09T10:24:33.4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82726" autoAdjust="0"/>
  </p:normalViewPr>
  <p:slideViewPr>
    <p:cSldViewPr>
      <p:cViewPr varScale="1">
        <p:scale>
          <a:sx n="55" d="100"/>
          <a:sy n="55" d="100"/>
        </p:scale>
        <p:origin x="1072" y="4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on McCrudden" userId="b203d0ff-5527-4c7d-95e9-25a81ee22756" providerId="ADAL" clId="{57766398-3D20-4331-9AD6-0E746CCA48DE}"/>
    <pc:docChg chg="custSel modSld">
      <pc:chgData name="Alison McCrudden" userId="b203d0ff-5527-4c7d-95e9-25a81ee22756" providerId="ADAL" clId="{57766398-3D20-4331-9AD6-0E746CCA48DE}" dt="2023-10-09T10:24:42.837" v="41" actId="27636"/>
      <pc:docMkLst>
        <pc:docMk/>
      </pc:docMkLst>
      <pc:sldChg chg="modNotesTx">
        <pc:chgData name="Alison McCrudden" userId="b203d0ff-5527-4c7d-95e9-25a81ee22756" providerId="ADAL" clId="{57766398-3D20-4331-9AD6-0E746CCA48DE}" dt="2023-10-09T10:23:07.204" v="0" actId="6549"/>
        <pc:sldMkLst>
          <pc:docMk/>
          <pc:sldMk cId="638579450" sldId="297"/>
        </pc:sldMkLst>
      </pc:sldChg>
      <pc:sldChg chg="modNotesTx">
        <pc:chgData name="Alison McCrudden" userId="b203d0ff-5527-4c7d-95e9-25a81ee22756" providerId="ADAL" clId="{57766398-3D20-4331-9AD6-0E746CCA48DE}" dt="2023-10-09T10:23:13.815" v="1" actId="6549"/>
        <pc:sldMkLst>
          <pc:docMk/>
          <pc:sldMk cId="4292609031" sldId="302"/>
        </pc:sldMkLst>
      </pc:sldChg>
      <pc:sldChg chg="modSp mod">
        <pc:chgData name="Alison McCrudden" userId="b203d0ff-5527-4c7d-95e9-25a81ee22756" providerId="ADAL" clId="{57766398-3D20-4331-9AD6-0E746CCA48DE}" dt="2023-10-09T10:24:42.837" v="41" actId="27636"/>
        <pc:sldMkLst>
          <pc:docMk/>
          <pc:sldMk cId="1161263952" sldId="309"/>
        </pc:sldMkLst>
        <pc:spChg chg="mod">
          <ac:chgData name="Alison McCrudden" userId="b203d0ff-5527-4c7d-95e9-25a81ee22756" providerId="ADAL" clId="{57766398-3D20-4331-9AD6-0E746CCA48DE}" dt="2023-10-09T10:24:42.837" v="41" actId="27636"/>
          <ac:spMkLst>
            <pc:docMk/>
            <pc:sldMk cId="1161263952" sldId="309"/>
            <ac:spMk id="2" creationId="{5AAA16C9-81A5-26A9-E2D8-62F325DACAB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C59920-71E4-408C-AD4A-36CE5872C0AF}" type="datetimeFigureOut">
              <a:rPr lang="en-GB" smtClean="0"/>
              <a:t>09/10/2023</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C64F94-9309-4427-8CF5-342AAA71885F}" type="slidenum">
              <a:rPr lang="en-GB" smtClean="0"/>
              <a:t>‹#›</a:t>
            </a:fld>
            <a:endParaRPr lang="en-GB" dirty="0"/>
          </a:p>
        </p:txBody>
      </p:sp>
    </p:spTree>
    <p:extLst>
      <p:ext uri="{BB962C8B-B14F-4D97-AF65-F5344CB8AC3E}">
        <p14:creationId xmlns:p14="http://schemas.microsoft.com/office/powerpoint/2010/main" val="4052748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4C64F94-9309-4427-8CF5-342AAA71885F}" type="slidenum">
              <a:rPr lang="en-GB" smtClean="0"/>
              <a:t>1</a:t>
            </a:fld>
            <a:endParaRPr lang="en-GB" dirty="0"/>
          </a:p>
        </p:txBody>
      </p:sp>
    </p:spTree>
    <p:extLst>
      <p:ext uri="{BB962C8B-B14F-4D97-AF65-F5344CB8AC3E}">
        <p14:creationId xmlns:p14="http://schemas.microsoft.com/office/powerpoint/2010/main" val="3141433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sz="400" dirty="0"/>
          </a:p>
        </p:txBody>
      </p:sp>
      <p:sp>
        <p:nvSpPr>
          <p:cNvPr id="4" name="Slide Number Placeholder 3"/>
          <p:cNvSpPr>
            <a:spLocks noGrp="1"/>
          </p:cNvSpPr>
          <p:nvPr>
            <p:ph type="sldNum" sz="quarter" idx="10"/>
          </p:nvPr>
        </p:nvSpPr>
        <p:spPr/>
        <p:txBody>
          <a:bodyPr/>
          <a:lstStyle/>
          <a:p>
            <a:fld id="{64C64F94-9309-4427-8CF5-342AAA71885F}" type="slidenum">
              <a:rPr lang="en-GB" smtClean="0"/>
              <a:t>2</a:t>
            </a:fld>
            <a:endParaRPr lang="en-GB" dirty="0"/>
          </a:p>
        </p:txBody>
      </p:sp>
    </p:spTree>
    <p:extLst>
      <p:ext uri="{BB962C8B-B14F-4D97-AF65-F5344CB8AC3E}">
        <p14:creationId xmlns:p14="http://schemas.microsoft.com/office/powerpoint/2010/main" val="2426491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C64F94-9309-4427-8CF5-342AAA71885F}" type="slidenum">
              <a:rPr lang="en-GB" smtClean="0"/>
              <a:t>3</a:t>
            </a:fld>
            <a:endParaRPr lang="en-GB" dirty="0"/>
          </a:p>
        </p:txBody>
      </p:sp>
    </p:spTree>
    <p:extLst>
      <p:ext uri="{BB962C8B-B14F-4D97-AF65-F5344CB8AC3E}">
        <p14:creationId xmlns:p14="http://schemas.microsoft.com/office/powerpoint/2010/main" val="1030114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64C64F94-9309-4427-8CF5-342AAA71885F}" type="slidenum">
              <a:rPr lang="en-GB" smtClean="0"/>
              <a:t>4</a:t>
            </a:fld>
            <a:endParaRPr lang="en-GB" dirty="0"/>
          </a:p>
        </p:txBody>
      </p:sp>
    </p:spTree>
    <p:extLst>
      <p:ext uri="{BB962C8B-B14F-4D97-AF65-F5344CB8AC3E}">
        <p14:creationId xmlns:p14="http://schemas.microsoft.com/office/powerpoint/2010/main" val="3367626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64C64F94-9309-4427-8CF5-342AAA71885F}" type="slidenum">
              <a:rPr lang="en-GB" smtClean="0"/>
              <a:t>5</a:t>
            </a:fld>
            <a:endParaRPr lang="en-GB" dirty="0"/>
          </a:p>
        </p:txBody>
      </p:sp>
    </p:spTree>
    <p:extLst>
      <p:ext uri="{BB962C8B-B14F-4D97-AF65-F5344CB8AC3E}">
        <p14:creationId xmlns:p14="http://schemas.microsoft.com/office/powerpoint/2010/main" val="2819375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64C64F94-9309-4427-8CF5-342AAA71885F}" type="slidenum">
              <a:rPr lang="en-GB" smtClean="0"/>
              <a:t>6</a:t>
            </a:fld>
            <a:endParaRPr lang="en-GB" dirty="0"/>
          </a:p>
        </p:txBody>
      </p:sp>
    </p:spTree>
    <p:extLst>
      <p:ext uri="{BB962C8B-B14F-4D97-AF65-F5344CB8AC3E}">
        <p14:creationId xmlns:p14="http://schemas.microsoft.com/office/powerpoint/2010/main" val="372445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64C64F94-9309-4427-8CF5-342AAA71885F}" type="slidenum">
              <a:rPr lang="en-GB" smtClean="0"/>
              <a:t>7</a:t>
            </a:fld>
            <a:endParaRPr lang="en-GB" dirty="0"/>
          </a:p>
        </p:txBody>
      </p:sp>
    </p:spTree>
    <p:extLst>
      <p:ext uri="{BB962C8B-B14F-4D97-AF65-F5344CB8AC3E}">
        <p14:creationId xmlns:p14="http://schemas.microsoft.com/office/powerpoint/2010/main" val="1696522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64C64F94-9309-4427-8CF5-342AAA71885F}" type="slidenum">
              <a:rPr lang="en-GB" smtClean="0"/>
              <a:t>8</a:t>
            </a:fld>
            <a:endParaRPr lang="en-GB" dirty="0"/>
          </a:p>
        </p:txBody>
      </p:sp>
    </p:spTree>
    <p:extLst>
      <p:ext uri="{BB962C8B-B14F-4D97-AF65-F5344CB8AC3E}">
        <p14:creationId xmlns:p14="http://schemas.microsoft.com/office/powerpoint/2010/main" val="787927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007029" y="5266492"/>
            <a:ext cx="8534400" cy="528406"/>
          </a:xfrm>
        </p:spPr>
        <p:txBody>
          <a:bodyPr>
            <a:normAutofit/>
          </a:bodyPr>
          <a:lstStyle>
            <a:lvl1pPr marL="0" indent="0" algn="ctr">
              <a:buNone/>
              <a:defRPr sz="24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Subtitle of presentation here</a:t>
            </a:r>
          </a:p>
        </p:txBody>
      </p:sp>
      <p:sp>
        <p:nvSpPr>
          <p:cNvPr id="9" name="Title 8"/>
          <p:cNvSpPr>
            <a:spLocks noGrp="1"/>
          </p:cNvSpPr>
          <p:nvPr>
            <p:ph type="title" hasCustomPrompt="1"/>
          </p:nvPr>
        </p:nvSpPr>
        <p:spPr>
          <a:xfrm>
            <a:off x="3647728" y="1268760"/>
            <a:ext cx="4896544" cy="3096344"/>
          </a:xfrm>
        </p:spPr>
        <p:txBody>
          <a:bodyPr>
            <a:normAutofit/>
          </a:bodyPr>
          <a:lstStyle>
            <a:lvl1pPr>
              <a:defRPr sz="3200" baseline="0"/>
            </a:lvl1pPr>
          </a:lstStyle>
          <a:p>
            <a:r>
              <a:rPr lang="en-GB" dirty="0"/>
              <a:t>Title of presentation here</a:t>
            </a:r>
          </a:p>
        </p:txBody>
      </p:sp>
      <p:sp>
        <p:nvSpPr>
          <p:cNvPr id="11" name="Content Placeholder 10"/>
          <p:cNvSpPr>
            <a:spLocks noGrp="1"/>
          </p:cNvSpPr>
          <p:nvPr>
            <p:ph sz="quarter" idx="10" hasCustomPrompt="1"/>
          </p:nvPr>
        </p:nvSpPr>
        <p:spPr>
          <a:xfrm>
            <a:off x="1487487" y="6120000"/>
            <a:ext cx="10273143" cy="325140"/>
          </a:xfrm>
        </p:spPr>
        <p:txBody>
          <a:bodyPr>
            <a:noAutofit/>
          </a:bodyPr>
          <a:lstStyle>
            <a:lvl1pPr marL="0" indent="0">
              <a:buNone/>
              <a:defRPr sz="1200" baseline="0">
                <a:solidFill>
                  <a:srgbClr val="0072C6"/>
                </a:solidFill>
              </a:defRPr>
            </a:lvl1pPr>
          </a:lstStyle>
          <a:p>
            <a:pPr lvl="0"/>
            <a:r>
              <a:rPr lang="en-GB" dirty="0"/>
              <a:t>Put division or department here</a:t>
            </a:r>
          </a:p>
        </p:txBody>
      </p:sp>
    </p:spTree>
    <p:extLst>
      <p:ext uri="{BB962C8B-B14F-4D97-AF65-F5344CB8AC3E}">
        <p14:creationId xmlns:p14="http://schemas.microsoft.com/office/powerpoint/2010/main" val="2635581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92696"/>
            <a:ext cx="4011084" cy="742404"/>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692697"/>
            <a:ext cx="6815667"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2431156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2051374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9336" y="123778"/>
            <a:ext cx="9433048" cy="1216989"/>
          </a:xfr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09600" y="1484784"/>
            <a:ext cx="10972800" cy="3600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2293388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836712"/>
            <a:ext cx="2743200" cy="5289451"/>
          </a:xfrm>
        </p:spPr>
        <p:txBody>
          <a:bodyPr vert="eaVert"/>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Vertical Text Placeholder 2"/>
          <p:cNvSpPr>
            <a:spLocks noGrp="1"/>
          </p:cNvSpPr>
          <p:nvPr>
            <p:ph type="body" orient="vert" idx="1"/>
          </p:nvPr>
        </p:nvSpPr>
        <p:spPr>
          <a:xfrm>
            <a:off x="609600" y="836712"/>
            <a:ext cx="8026400" cy="5289451"/>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3089011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007029" y="5266492"/>
            <a:ext cx="8534400" cy="528406"/>
          </a:xfrm>
        </p:spPr>
        <p:txBody>
          <a:bodyPr>
            <a:normAutofit/>
          </a:bodyPr>
          <a:lstStyle>
            <a:lvl1pPr marL="0" indent="0" algn="ctr">
              <a:buNone/>
              <a:defRPr sz="24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Subtitle of presentation here</a:t>
            </a:r>
          </a:p>
        </p:txBody>
      </p:sp>
      <p:sp>
        <p:nvSpPr>
          <p:cNvPr id="9" name="Title 8"/>
          <p:cNvSpPr>
            <a:spLocks noGrp="1"/>
          </p:cNvSpPr>
          <p:nvPr>
            <p:ph type="title" hasCustomPrompt="1"/>
          </p:nvPr>
        </p:nvSpPr>
        <p:spPr>
          <a:xfrm>
            <a:off x="3647728" y="1268760"/>
            <a:ext cx="4896544" cy="3096344"/>
          </a:xfrm>
        </p:spPr>
        <p:txBody>
          <a:bodyPr>
            <a:normAutofit/>
          </a:bodyPr>
          <a:lstStyle>
            <a:lvl1pPr>
              <a:defRPr sz="3200" baseline="0"/>
            </a:lvl1pPr>
          </a:lstStyle>
          <a:p>
            <a:r>
              <a:rPr lang="en-GB" dirty="0"/>
              <a:t>Title of presentation here</a:t>
            </a:r>
          </a:p>
        </p:txBody>
      </p:sp>
      <p:sp>
        <p:nvSpPr>
          <p:cNvPr id="11" name="Content Placeholder 10"/>
          <p:cNvSpPr>
            <a:spLocks noGrp="1"/>
          </p:cNvSpPr>
          <p:nvPr>
            <p:ph sz="quarter" idx="10" hasCustomPrompt="1"/>
          </p:nvPr>
        </p:nvSpPr>
        <p:spPr>
          <a:xfrm>
            <a:off x="1487487" y="6120000"/>
            <a:ext cx="10273143" cy="325140"/>
          </a:xfrm>
        </p:spPr>
        <p:txBody>
          <a:bodyPr>
            <a:noAutofit/>
          </a:bodyPr>
          <a:lstStyle>
            <a:lvl1pPr marL="0" indent="0">
              <a:buNone/>
              <a:defRPr sz="1200" baseline="0">
                <a:solidFill>
                  <a:srgbClr val="0072C6"/>
                </a:solidFill>
              </a:defRPr>
            </a:lvl1pPr>
          </a:lstStyle>
          <a:p>
            <a:pPr lvl="0"/>
            <a:r>
              <a:rPr lang="en-GB" dirty="0"/>
              <a:t>Put division or department here</a:t>
            </a:r>
          </a:p>
        </p:txBody>
      </p:sp>
    </p:spTree>
    <p:extLst>
      <p:ext uri="{BB962C8B-B14F-4D97-AF65-F5344CB8AC3E}">
        <p14:creationId xmlns:p14="http://schemas.microsoft.com/office/powerpoint/2010/main" val="39523091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Blank - No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1111068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17341121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623392" y="2708921"/>
            <a:ext cx="10972800" cy="352839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461869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355"/>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191344" y="260648"/>
            <a:ext cx="5276932" cy="4683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11378334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522" y="196480"/>
            <a:ext cx="8115558"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228465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 No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8044B32-6C95-4A6B-AED0-46E64ECD4406}" type="slidenum">
              <a:rPr lang="en-GB" smtClean="0"/>
              <a:t>‹#›</a:t>
            </a:fld>
            <a:endParaRPr lang="en-GB" dirty="0"/>
          </a:p>
        </p:txBody>
      </p:sp>
      <p:pic>
        <p:nvPicPr>
          <p:cNvPr id="6" name="Picture 5" descr="Graphical user interface&#10;&#10;Description automatically generated">
            <a:extLst>
              <a:ext uri="{FF2B5EF4-FFF2-40B4-BE49-F238E27FC236}">
                <a16:creationId xmlns:a16="http://schemas.microsoft.com/office/drawing/2014/main" id="{B9A2E5FC-F884-FD0B-F932-6810422891E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3429000"/>
            <a:ext cx="12192000" cy="3428999"/>
          </a:xfrm>
          <a:prstGeom prst="rect">
            <a:avLst/>
          </a:prstGeom>
        </p:spPr>
      </p:pic>
    </p:spTree>
    <p:extLst>
      <p:ext uri="{BB962C8B-B14F-4D97-AF65-F5344CB8AC3E}">
        <p14:creationId xmlns:p14="http://schemas.microsoft.com/office/powerpoint/2010/main" val="12235424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336" y="203671"/>
            <a:ext cx="9433048" cy="1137097"/>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1176044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243315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92696"/>
            <a:ext cx="4011084" cy="742404"/>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692697"/>
            <a:ext cx="6815667"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6750172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31745462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9336" y="123778"/>
            <a:ext cx="9433048" cy="1216989"/>
          </a:xfr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09600" y="1484784"/>
            <a:ext cx="10972800" cy="3600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18806426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836712"/>
            <a:ext cx="2743200" cy="5289451"/>
          </a:xfrm>
        </p:spPr>
        <p:txBody>
          <a:bodyPr vert="eaVert"/>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Vertical Text Placeholder 2"/>
          <p:cNvSpPr>
            <a:spLocks noGrp="1"/>
          </p:cNvSpPr>
          <p:nvPr>
            <p:ph type="body" orient="vert" idx="1"/>
          </p:nvPr>
        </p:nvSpPr>
        <p:spPr>
          <a:xfrm>
            <a:off x="609600" y="836712"/>
            <a:ext cx="8026400" cy="5289451"/>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1764804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 No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8044B32-6C95-4A6B-AED0-46E64ECD4406}" type="slidenum">
              <a:rPr lang="en-GB" smtClean="0"/>
              <a:t>‹#›</a:t>
            </a:fld>
            <a:endParaRPr lang="en-GB" dirty="0"/>
          </a:p>
        </p:txBody>
      </p:sp>
      <p:pic>
        <p:nvPicPr>
          <p:cNvPr id="6" name="Picture 5">
            <a:extLst>
              <a:ext uri="{FF2B5EF4-FFF2-40B4-BE49-F238E27FC236}">
                <a16:creationId xmlns:a16="http://schemas.microsoft.com/office/drawing/2014/main" id="{B9A2E5FC-F884-FD0B-F932-6810422891E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429000"/>
            <a:ext cx="12191996" cy="3428999"/>
          </a:xfrm>
          <a:prstGeom prst="rect">
            <a:avLst/>
          </a:prstGeom>
        </p:spPr>
      </p:pic>
    </p:spTree>
    <p:extLst>
      <p:ext uri="{BB962C8B-B14F-4D97-AF65-F5344CB8AC3E}">
        <p14:creationId xmlns:p14="http://schemas.microsoft.com/office/powerpoint/2010/main" val="2183300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355796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623392" y="2708921"/>
            <a:ext cx="10972800" cy="352839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217752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355"/>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191344" y="260648"/>
            <a:ext cx="5276932" cy="4683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347471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522" y="196480"/>
            <a:ext cx="8115558"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178301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336" y="203671"/>
            <a:ext cx="9433048" cy="1137097"/>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1350434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AA003AC-A943-4E55-BF65-76A85D3C3F83}" type="datetimeFigureOut">
              <a:rPr lang="en-GB" smtClean="0"/>
              <a:t>09/10/2023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8044B32-6C95-4A6B-AED0-46E64ECD4406}" type="slidenum">
              <a:rPr lang="en-GB" smtClean="0"/>
              <a:t>‹#›</a:t>
            </a:fld>
            <a:endParaRPr lang="en-GB" dirty="0"/>
          </a:p>
        </p:txBody>
      </p:sp>
    </p:spTree>
    <p:extLst>
      <p:ext uri="{BB962C8B-B14F-4D97-AF65-F5344CB8AC3E}">
        <p14:creationId xmlns:p14="http://schemas.microsoft.com/office/powerpoint/2010/main" val="1371131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7692A20-1750-F30F-05BB-5F062C83A3CD}"/>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Placeholder 1"/>
          <p:cNvSpPr>
            <a:spLocks noGrp="1"/>
          </p:cNvSpPr>
          <p:nvPr>
            <p:ph type="title"/>
          </p:nvPr>
        </p:nvSpPr>
        <p:spPr>
          <a:xfrm>
            <a:off x="623392" y="1268760"/>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3392" y="2564905"/>
            <a:ext cx="10972800" cy="3600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1415480" y="638688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003AC-A943-4E55-BF65-76A85D3C3F83}" type="datetimeFigureOut">
              <a:rPr lang="en-GB" smtClean="0"/>
              <a:t>09/10/2023</a:t>
            </a:fld>
            <a:endParaRPr lang="en-GB" dirty="0"/>
          </a:p>
        </p:txBody>
      </p:sp>
      <p:sp>
        <p:nvSpPr>
          <p:cNvPr id="5" name="Footer Placeholder 4"/>
          <p:cNvSpPr>
            <a:spLocks noGrp="1"/>
          </p:cNvSpPr>
          <p:nvPr>
            <p:ph type="ftr" sz="quarter" idx="3"/>
          </p:nvPr>
        </p:nvSpPr>
        <p:spPr>
          <a:xfrm>
            <a:off x="4260280" y="6384749"/>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832304" y="642528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44B32-6C95-4A6B-AED0-46E64ECD4406}" type="slidenum">
              <a:rPr lang="en-GB" smtClean="0"/>
              <a:t>‹#›</a:t>
            </a:fld>
            <a:endParaRPr lang="en-GB" dirty="0"/>
          </a:p>
        </p:txBody>
      </p:sp>
    </p:spTree>
    <p:extLst>
      <p:ext uri="{BB962C8B-B14F-4D97-AF65-F5344CB8AC3E}">
        <p14:creationId xmlns:p14="http://schemas.microsoft.com/office/powerpoint/2010/main" val="1080235406"/>
      </p:ext>
    </p:extLst>
  </p:cSld>
  <p:clrMap bg1="lt1" tx1="dk1" bg2="lt2" tx2="dk2" accent1="accent1" accent2="accent2" accent3="accent3" accent4="accent4" accent5="accent5" accent6="accent6" hlink="hlink" folHlink="folHlink"/>
  <p:sldLayoutIdLst>
    <p:sldLayoutId id="2147483661" r:id="rId1"/>
    <p:sldLayoutId id="2147483655" r:id="rId2"/>
    <p:sldLayoutId id="2147483700" r:id="rId3"/>
    <p:sldLayoutId id="2147483699" r:id="rId4"/>
    <p:sldLayoutId id="2147483650" r:id="rId5"/>
    <p:sldLayoutId id="2147483651" r:id="rId6"/>
    <p:sldLayoutId id="2147483652" r:id="rId7"/>
    <p:sldLayoutId id="2147483653" r:id="rId8"/>
    <p:sldLayoutId id="2147483654"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rgbClr val="0072C6"/>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rgbClr val="0072C6"/>
        </a:buClr>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7692A20-1750-F30F-05BB-5F062C83A3CD}"/>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Placeholder 1"/>
          <p:cNvSpPr>
            <a:spLocks noGrp="1"/>
          </p:cNvSpPr>
          <p:nvPr>
            <p:ph type="title"/>
          </p:nvPr>
        </p:nvSpPr>
        <p:spPr>
          <a:xfrm>
            <a:off x="623392" y="1268760"/>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3392" y="2564905"/>
            <a:ext cx="10972800" cy="3600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1415480" y="638688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003AC-A943-4E55-BF65-76A85D3C3F83}" type="datetimeFigureOut">
              <a:rPr lang="en-GB" smtClean="0"/>
              <a:t>09/10/2023</a:t>
            </a:fld>
            <a:endParaRPr lang="en-GB" dirty="0"/>
          </a:p>
        </p:txBody>
      </p:sp>
      <p:sp>
        <p:nvSpPr>
          <p:cNvPr id="5" name="Footer Placeholder 4"/>
          <p:cNvSpPr>
            <a:spLocks noGrp="1"/>
          </p:cNvSpPr>
          <p:nvPr>
            <p:ph type="ftr" sz="quarter" idx="3"/>
          </p:nvPr>
        </p:nvSpPr>
        <p:spPr>
          <a:xfrm>
            <a:off x="4260280" y="6384749"/>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832304" y="642528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44B32-6C95-4A6B-AED0-46E64ECD4406}" type="slidenum">
              <a:rPr lang="en-GB" smtClean="0"/>
              <a:t>‹#›</a:t>
            </a:fld>
            <a:endParaRPr lang="en-GB" dirty="0"/>
          </a:p>
        </p:txBody>
      </p:sp>
    </p:spTree>
    <p:extLst>
      <p:ext uri="{BB962C8B-B14F-4D97-AF65-F5344CB8AC3E}">
        <p14:creationId xmlns:p14="http://schemas.microsoft.com/office/powerpoint/2010/main" val="138797161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ctr" defTabSz="914400" rtl="0" eaLnBrk="1" latinLnBrk="0" hangingPunct="1">
        <a:spcBef>
          <a:spcPct val="0"/>
        </a:spcBef>
        <a:buNone/>
        <a:defRPr sz="4400" kern="1200">
          <a:solidFill>
            <a:srgbClr val="0072C6"/>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rgbClr val="0072C6"/>
        </a:buClr>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hyperlink" Target="mailto:PSIRF@lthtr.nhs.uk" TargetMode="Externa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855640" y="692696"/>
            <a:ext cx="5904656" cy="3168352"/>
          </a:xfrm>
        </p:spPr>
        <p:txBody>
          <a:bodyPr>
            <a:normAutofit/>
          </a:bodyPr>
          <a:lstStyle/>
          <a:p>
            <a:r>
              <a:rPr lang="en-GB" sz="4000" b="1" dirty="0">
                <a:latin typeface="Calibri" panose="020F0502020204030204" pitchFamily="34" charset="0"/>
                <a:cs typeface="Calibri" panose="020F0502020204030204" pitchFamily="34" charset="0"/>
              </a:rPr>
              <a:t>The Patient Safety Incident Response Framework</a:t>
            </a:r>
            <a:br>
              <a:rPr lang="en-GB" sz="4000" b="1" dirty="0">
                <a:latin typeface="Calibri" panose="020F0502020204030204" pitchFamily="34" charset="0"/>
                <a:cs typeface="Calibri" panose="020F0502020204030204" pitchFamily="34" charset="0"/>
              </a:rPr>
            </a:br>
            <a:r>
              <a:rPr lang="en-GB" sz="4000" b="1" dirty="0">
                <a:latin typeface="Calibri" panose="020F0502020204030204" pitchFamily="34" charset="0"/>
                <a:cs typeface="Calibri" panose="020F0502020204030204" pitchFamily="34" charset="0"/>
              </a:rPr>
              <a:t>(PSIRF)</a:t>
            </a:r>
          </a:p>
        </p:txBody>
      </p:sp>
    </p:spTree>
    <p:extLst>
      <p:ext uri="{BB962C8B-B14F-4D97-AF65-F5344CB8AC3E}">
        <p14:creationId xmlns:p14="http://schemas.microsoft.com/office/powerpoint/2010/main" val="3688744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A16C9-81A5-26A9-E2D8-62F325DACAB0}"/>
              </a:ext>
            </a:extLst>
          </p:cNvPr>
          <p:cNvSpPr txBox="1">
            <a:spLocks/>
          </p:cNvSpPr>
          <p:nvPr/>
        </p:nvSpPr>
        <p:spPr>
          <a:xfrm>
            <a:off x="776587" y="519261"/>
            <a:ext cx="10515600" cy="1325563"/>
          </a:xfrm>
          <a:prstGeom prst="rect">
            <a:avLst/>
          </a:prstGeom>
        </p:spPr>
        <p:txBody>
          <a:bodyPr/>
          <a:lstStyle>
            <a:lvl1pPr algn="ctr" defTabSz="914400" rtl="0" eaLnBrk="1" latinLnBrk="0" hangingPunct="1">
              <a:spcBef>
                <a:spcPct val="0"/>
              </a:spcBef>
              <a:buNone/>
              <a:defRPr sz="4400" kern="1200">
                <a:solidFill>
                  <a:srgbClr val="0072C6"/>
                </a:solidFill>
                <a:latin typeface="Arial" panose="020B0604020202020204" pitchFamily="34" charset="0"/>
                <a:ea typeface="+mj-ea"/>
                <a:cs typeface="Arial" panose="020B0604020202020204" pitchFamily="34" charset="0"/>
              </a:defRPr>
            </a:lvl1pPr>
          </a:lstStyle>
          <a:p>
            <a:r>
              <a:rPr lang="en-GB" sz="4000" b="1" dirty="0">
                <a:latin typeface="Calibri" panose="020F0502020204030204" pitchFamily="34" charset="0"/>
                <a:cs typeface="Calibri" panose="020F0502020204030204" pitchFamily="34" charset="0"/>
              </a:rPr>
              <a:t>The PSIRF – what is it?</a:t>
            </a:r>
          </a:p>
        </p:txBody>
      </p:sp>
      <p:sp>
        <p:nvSpPr>
          <p:cNvPr id="3" name="Content Placeholder 2">
            <a:extLst>
              <a:ext uri="{FF2B5EF4-FFF2-40B4-BE49-F238E27FC236}">
                <a16:creationId xmlns:a16="http://schemas.microsoft.com/office/drawing/2014/main" id="{0BE40AA5-7188-BA16-A216-80714384C386}"/>
              </a:ext>
            </a:extLst>
          </p:cNvPr>
          <p:cNvSpPr txBox="1">
            <a:spLocks/>
          </p:cNvSpPr>
          <p:nvPr/>
        </p:nvSpPr>
        <p:spPr>
          <a:xfrm>
            <a:off x="780548" y="1412776"/>
            <a:ext cx="10716051" cy="3528392"/>
          </a:xfrm>
          <a:prstGeom prst="rect">
            <a:avLst/>
          </a:prstGeom>
        </p:spPr>
        <p:txBody>
          <a:bodyPr>
            <a:normAutofit fontScale="85000" lnSpcReduction="20000"/>
          </a:bodyPr>
          <a:lstStyle>
            <a:lvl1pPr marL="342900" indent="-342900" algn="l" defTabSz="914400" rtl="0" eaLnBrk="1" latinLnBrk="0" hangingPunct="1">
              <a:spcBef>
                <a:spcPct val="20000"/>
              </a:spcBef>
              <a:buClr>
                <a:srgbClr val="0072C6"/>
              </a:buClr>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sz="1800" dirty="0"/>
          </a:p>
          <a:p>
            <a:r>
              <a:rPr lang="en-US" sz="2400" dirty="0">
                <a:solidFill>
                  <a:srgbClr val="003893"/>
                </a:solidFill>
              </a:rPr>
              <a:t>The PSIRF replaces the Serious Incident Framework (SIF) established in 2015…</a:t>
            </a:r>
          </a:p>
          <a:p>
            <a:endParaRPr lang="en-US" sz="2400" dirty="0">
              <a:solidFill>
                <a:srgbClr val="003893"/>
              </a:solidFill>
            </a:endParaRPr>
          </a:p>
          <a:p>
            <a:r>
              <a:rPr lang="en-US" sz="2400" dirty="0">
                <a:solidFill>
                  <a:srgbClr val="003893"/>
                </a:solidFill>
              </a:rPr>
              <a:t>…and sets out NHS England’s approach to developing systems and processes for responding to patient safety events with the aims of improving patient safety and learning lessons. </a:t>
            </a:r>
          </a:p>
          <a:p>
            <a:endParaRPr lang="en-US" sz="2400" dirty="0">
              <a:solidFill>
                <a:srgbClr val="003893"/>
              </a:solidFill>
            </a:endParaRPr>
          </a:p>
          <a:p>
            <a:r>
              <a:rPr lang="en-US" sz="2400" dirty="0">
                <a:solidFill>
                  <a:srgbClr val="003893"/>
                </a:solidFill>
              </a:rPr>
              <a:t>This new and innovative approach embeds learning from patient safety events within a wider system of improvement.</a:t>
            </a:r>
          </a:p>
          <a:p>
            <a:endParaRPr lang="en-US" sz="2400" dirty="0">
              <a:solidFill>
                <a:srgbClr val="003893"/>
              </a:solidFill>
            </a:endParaRPr>
          </a:p>
          <a:p>
            <a:r>
              <a:rPr lang="en-US" sz="2400" dirty="0">
                <a:solidFill>
                  <a:srgbClr val="003893"/>
                </a:solidFill>
              </a:rPr>
              <a:t>It is a cultural and system shift in our thinking, prompting a move away from a reactive and bureaucratic approach to safety to a more proactive approach.</a:t>
            </a:r>
          </a:p>
        </p:txBody>
      </p:sp>
    </p:spTree>
    <p:extLst>
      <p:ext uri="{BB962C8B-B14F-4D97-AF65-F5344CB8AC3E}">
        <p14:creationId xmlns:p14="http://schemas.microsoft.com/office/powerpoint/2010/main" val="63857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24489EC-87CE-4E62-C4AD-BAF0C325AC29}"/>
              </a:ext>
            </a:extLst>
          </p:cNvPr>
          <p:cNvSpPr txBox="1">
            <a:spLocks/>
          </p:cNvSpPr>
          <p:nvPr/>
        </p:nvSpPr>
        <p:spPr>
          <a:xfrm>
            <a:off x="-96688" y="29772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0072C6"/>
                </a:solidFill>
                <a:latin typeface="Arial" panose="020B0604020202020204" pitchFamily="34" charset="0"/>
                <a:ea typeface="+mj-ea"/>
                <a:cs typeface="Arial" panose="020B0604020202020204" pitchFamily="34" charset="0"/>
              </a:defRPr>
            </a:lvl1pPr>
          </a:lstStyle>
          <a:p>
            <a:pPr>
              <a:spcAft>
                <a:spcPts val="600"/>
              </a:spcAft>
            </a:pPr>
            <a:r>
              <a:rPr lang="en-GB" sz="4000" b="1" dirty="0">
                <a:latin typeface="Calibri" panose="020F0502020204030204" pitchFamily="34" charset="0"/>
                <a:cs typeface="Calibri" panose="020F0502020204030204" pitchFamily="34" charset="0"/>
              </a:rPr>
              <a:t>What does PSIRF hope to achieve?</a:t>
            </a:r>
          </a:p>
        </p:txBody>
      </p:sp>
      <p:pic>
        <p:nvPicPr>
          <p:cNvPr id="3" name="Picture 2">
            <a:extLst>
              <a:ext uri="{FF2B5EF4-FFF2-40B4-BE49-F238E27FC236}">
                <a16:creationId xmlns:a16="http://schemas.microsoft.com/office/drawing/2014/main" id="{65CA7C4F-69F6-A19A-5D17-DEC66D751AB9}"/>
              </a:ext>
            </a:extLst>
          </p:cNvPr>
          <p:cNvPicPr>
            <a:picLocks noChangeAspect="1"/>
          </p:cNvPicPr>
          <p:nvPr/>
        </p:nvPicPr>
        <p:blipFill rotWithShape="1">
          <a:blip r:embed="rId3"/>
          <a:srcRect l="4469" t="15220" r="4250" b="1756"/>
          <a:stretch/>
        </p:blipFill>
        <p:spPr>
          <a:xfrm>
            <a:off x="867000" y="1468151"/>
            <a:ext cx="10009112" cy="4984283"/>
          </a:xfrm>
          <a:prstGeom prst="rect">
            <a:avLst/>
          </a:prstGeom>
          <a:noFill/>
        </p:spPr>
      </p:pic>
      <p:pic>
        <p:nvPicPr>
          <p:cNvPr id="5" name="Picture 4">
            <a:extLst>
              <a:ext uri="{FF2B5EF4-FFF2-40B4-BE49-F238E27FC236}">
                <a16:creationId xmlns:a16="http://schemas.microsoft.com/office/drawing/2014/main" id="{6FA3267C-0B42-E6D1-5A1D-ABFDD30493B5}"/>
              </a:ext>
            </a:extLst>
          </p:cNvPr>
          <p:cNvPicPr>
            <a:picLocks noChangeAspect="1"/>
          </p:cNvPicPr>
          <p:nvPr/>
        </p:nvPicPr>
        <p:blipFill>
          <a:blip r:embed="rId4"/>
          <a:stretch>
            <a:fillRect/>
          </a:stretch>
        </p:blipFill>
        <p:spPr>
          <a:xfrm>
            <a:off x="9551826" y="136646"/>
            <a:ext cx="2305372" cy="1267002"/>
          </a:xfrm>
          <a:prstGeom prst="rect">
            <a:avLst/>
          </a:prstGeom>
        </p:spPr>
      </p:pic>
    </p:spTree>
    <p:extLst>
      <p:ext uri="{BB962C8B-B14F-4D97-AF65-F5344CB8AC3E}">
        <p14:creationId xmlns:p14="http://schemas.microsoft.com/office/powerpoint/2010/main" val="429260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A16C9-81A5-26A9-E2D8-62F325DACAB0}"/>
              </a:ext>
            </a:extLst>
          </p:cNvPr>
          <p:cNvSpPr txBox="1">
            <a:spLocks/>
          </p:cNvSpPr>
          <p:nvPr/>
        </p:nvSpPr>
        <p:spPr>
          <a:xfrm>
            <a:off x="30145" y="331687"/>
            <a:ext cx="1006810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0072C6"/>
                </a:solidFill>
                <a:latin typeface="Arial" panose="020B0604020202020204" pitchFamily="34" charset="0"/>
                <a:ea typeface="+mj-ea"/>
                <a:cs typeface="Arial" panose="020B0604020202020204" pitchFamily="34" charset="0"/>
              </a:defRPr>
            </a:lvl1pPr>
          </a:lstStyle>
          <a:p>
            <a:pPr>
              <a:lnSpc>
                <a:spcPct val="90000"/>
              </a:lnSpc>
              <a:spcAft>
                <a:spcPts val="600"/>
              </a:spcAft>
            </a:pPr>
            <a:r>
              <a:rPr lang="en-GB" sz="4000" b="1" dirty="0">
                <a:latin typeface="Calibri" panose="020F0502020204030204" pitchFamily="34" charset="0"/>
                <a:cs typeface="Calibri" panose="020F0502020204030204" pitchFamily="34" charset="0"/>
              </a:rPr>
              <a:t>How will we respond – National Priorities</a:t>
            </a:r>
          </a:p>
        </p:txBody>
      </p:sp>
      <p:sp>
        <p:nvSpPr>
          <p:cNvPr id="7" name="Content Placeholder 2">
            <a:extLst>
              <a:ext uri="{FF2B5EF4-FFF2-40B4-BE49-F238E27FC236}">
                <a16:creationId xmlns:a16="http://schemas.microsoft.com/office/drawing/2014/main" id="{25A8975D-8939-DC72-8DA4-2EF08C22B53B}"/>
              </a:ext>
            </a:extLst>
          </p:cNvPr>
          <p:cNvSpPr>
            <a:spLocks noGrp="1"/>
          </p:cNvSpPr>
          <p:nvPr>
            <p:ph sz="half" idx="1"/>
          </p:nvPr>
        </p:nvSpPr>
        <p:spPr>
          <a:xfrm>
            <a:off x="609600" y="2348880"/>
            <a:ext cx="5384800" cy="2880320"/>
          </a:xfrm>
          <a:solidFill>
            <a:schemeClr val="bg1">
              <a:lumMod val="95000"/>
            </a:schemeClr>
          </a:solidFill>
          <a:ln>
            <a:noFill/>
          </a:ln>
        </p:spPr>
        <p:txBody>
          <a:bodyPr>
            <a:noAutofit/>
          </a:bodyPr>
          <a:lstStyle/>
          <a:p>
            <a:pPr>
              <a:lnSpc>
                <a:spcPct val="107000"/>
              </a:lnSpc>
              <a:spcAft>
                <a:spcPts val="800"/>
              </a:spcAft>
            </a:pPr>
            <a:r>
              <a:rPr lang="en-GB" sz="1400" kern="100" dirty="0">
                <a:solidFill>
                  <a:srgbClr val="003893"/>
                </a:solidFill>
                <a:effectLst/>
                <a:latin typeface="+mn-lt"/>
                <a:ea typeface="Calibri" panose="020F0502020204030204" pitchFamily="34" charset="0"/>
                <a:cs typeface="Times New Roman" panose="02020603050405020304" pitchFamily="18" charset="0"/>
              </a:rPr>
              <a:t>Deaths thought more likely than not due to problems in care (which meet the criteria)</a:t>
            </a:r>
          </a:p>
          <a:p>
            <a:pPr>
              <a:lnSpc>
                <a:spcPct val="107000"/>
              </a:lnSpc>
              <a:spcAft>
                <a:spcPts val="800"/>
              </a:spcAft>
            </a:pPr>
            <a:r>
              <a:rPr lang="en-GB" sz="1400" kern="100" dirty="0">
                <a:solidFill>
                  <a:srgbClr val="003893"/>
                </a:solidFill>
                <a:effectLst/>
                <a:latin typeface="+mn-lt"/>
                <a:ea typeface="Calibri" panose="020F0502020204030204" pitchFamily="34" charset="0"/>
                <a:cs typeface="Times New Roman" panose="02020603050405020304" pitchFamily="18" charset="0"/>
              </a:rPr>
              <a:t>Deaths of patients detained under the Mental Health Act (1983) or where the Mental Capacity Act (2005) applies, where there is reason to think that the death may be linked to problems in care </a:t>
            </a:r>
          </a:p>
          <a:p>
            <a:pPr>
              <a:lnSpc>
                <a:spcPct val="107000"/>
              </a:lnSpc>
              <a:spcAft>
                <a:spcPts val="800"/>
              </a:spcAft>
            </a:pPr>
            <a:r>
              <a:rPr lang="en-GB" sz="1400" kern="100" dirty="0">
                <a:solidFill>
                  <a:srgbClr val="003893"/>
                </a:solidFill>
                <a:effectLst/>
                <a:latin typeface="+mn-lt"/>
                <a:ea typeface="Calibri" panose="020F0502020204030204" pitchFamily="34" charset="0"/>
                <a:cs typeface="Times New Roman" panose="02020603050405020304" pitchFamily="18" charset="0"/>
              </a:rPr>
              <a:t>Incidents meeting the Never Events criteria</a:t>
            </a:r>
          </a:p>
          <a:p>
            <a:pPr>
              <a:lnSpc>
                <a:spcPct val="107000"/>
              </a:lnSpc>
              <a:spcAft>
                <a:spcPts val="800"/>
              </a:spcAft>
            </a:pPr>
            <a:r>
              <a:rPr lang="en-GB" sz="1400" kern="100" dirty="0">
                <a:solidFill>
                  <a:srgbClr val="003893"/>
                </a:solidFill>
                <a:effectLst/>
                <a:latin typeface="+mn-lt"/>
                <a:ea typeface="Calibri" panose="020F0502020204030204" pitchFamily="34" charset="0"/>
                <a:cs typeface="Times New Roman" panose="02020603050405020304" pitchFamily="18" charset="0"/>
              </a:rPr>
              <a:t>Mental health-related homicides</a:t>
            </a:r>
          </a:p>
          <a:p>
            <a:pPr>
              <a:lnSpc>
                <a:spcPct val="107000"/>
              </a:lnSpc>
              <a:spcAft>
                <a:spcPts val="800"/>
              </a:spcAft>
            </a:pPr>
            <a:r>
              <a:rPr lang="en-GB" sz="1400" kern="100" dirty="0">
                <a:solidFill>
                  <a:srgbClr val="003893"/>
                </a:solidFill>
                <a:effectLst/>
                <a:latin typeface="+mn-lt"/>
                <a:ea typeface="Calibri" panose="020F0502020204030204" pitchFamily="34" charset="0"/>
                <a:cs typeface="Times New Roman" panose="02020603050405020304" pitchFamily="18" charset="0"/>
              </a:rPr>
              <a:t>Child deaths</a:t>
            </a:r>
          </a:p>
        </p:txBody>
      </p:sp>
      <p:sp>
        <p:nvSpPr>
          <p:cNvPr id="9" name="Content Placeholder 3">
            <a:extLst>
              <a:ext uri="{FF2B5EF4-FFF2-40B4-BE49-F238E27FC236}">
                <a16:creationId xmlns:a16="http://schemas.microsoft.com/office/drawing/2014/main" id="{6500E666-C46F-CA02-A909-40B58C7E6CF6}"/>
              </a:ext>
            </a:extLst>
          </p:cNvPr>
          <p:cNvSpPr>
            <a:spLocks noGrp="1"/>
          </p:cNvSpPr>
          <p:nvPr>
            <p:ph sz="half" idx="2"/>
          </p:nvPr>
        </p:nvSpPr>
        <p:spPr>
          <a:xfrm>
            <a:off x="6197602" y="2348880"/>
            <a:ext cx="5384800" cy="2880320"/>
          </a:xfrm>
          <a:solidFill>
            <a:schemeClr val="bg1">
              <a:lumMod val="95000"/>
            </a:schemeClr>
          </a:solidFill>
          <a:ln>
            <a:noFill/>
          </a:ln>
        </p:spPr>
        <p:txBody>
          <a:bodyPr>
            <a:normAutofit/>
          </a:bodyPr>
          <a:lstStyle/>
          <a:p>
            <a:pPr>
              <a:lnSpc>
                <a:spcPct val="107000"/>
              </a:lnSpc>
              <a:spcAft>
                <a:spcPts val="800"/>
              </a:spcAft>
              <a:tabLst>
                <a:tab pos="457200" algn="l"/>
              </a:tabLst>
            </a:pPr>
            <a:r>
              <a:rPr lang="en-GB" sz="1400" kern="100" dirty="0">
                <a:solidFill>
                  <a:srgbClr val="003893"/>
                </a:solidFill>
                <a:effectLst/>
                <a:latin typeface="+mn-lt"/>
                <a:ea typeface="Calibri" panose="020F0502020204030204" pitchFamily="34" charset="0"/>
                <a:cs typeface="Times New Roman" panose="02020603050405020304" pitchFamily="18" charset="0"/>
              </a:rPr>
              <a:t>Maternity and neonatal incidents meeting Healthcare Safety Investigation Branch (HSSIB) criteria</a:t>
            </a:r>
          </a:p>
          <a:p>
            <a:pPr marL="342900" lvl="0" indent="-342900">
              <a:lnSpc>
                <a:spcPct val="107000"/>
              </a:lnSpc>
              <a:spcAft>
                <a:spcPts val="800"/>
              </a:spcAft>
              <a:buFont typeface="Arial" panose="020B0604020202020204" pitchFamily="34" charset="0"/>
              <a:buChar char="•"/>
              <a:tabLst>
                <a:tab pos="457200" algn="l"/>
              </a:tabLst>
            </a:pPr>
            <a:r>
              <a:rPr lang="en-GB" sz="1400" kern="100" dirty="0">
                <a:solidFill>
                  <a:srgbClr val="003893"/>
                </a:solidFill>
                <a:effectLst/>
                <a:latin typeface="+mn-lt"/>
                <a:ea typeface="Calibri" panose="020F0502020204030204" pitchFamily="34" charset="0"/>
                <a:cs typeface="Times New Roman" panose="02020603050405020304" pitchFamily="18" charset="0"/>
              </a:rPr>
              <a:t>Deaths of persons with learning disabilities</a:t>
            </a:r>
          </a:p>
          <a:p>
            <a:pPr marL="342900" lvl="0" indent="-342900">
              <a:lnSpc>
                <a:spcPct val="107000"/>
              </a:lnSpc>
              <a:spcAft>
                <a:spcPts val="800"/>
              </a:spcAft>
              <a:buFont typeface="Arial" panose="020B0604020202020204" pitchFamily="34" charset="0"/>
              <a:buChar char="•"/>
              <a:tabLst>
                <a:tab pos="457200" algn="l"/>
              </a:tabLst>
            </a:pPr>
            <a:r>
              <a:rPr lang="en-GB" sz="1400" kern="100" dirty="0">
                <a:solidFill>
                  <a:srgbClr val="003893"/>
                </a:solidFill>
                <a:effectLst/>
                <a:latin typeface="+mn-lt"/>
                <a:ea typeface="Calibri" panose="020F0502020204030204" pitchFamily="34" charset="0"/>
                <a:cs typeface="Times New Roman" panose="02020603050405020304" pitchFamily="18" charset="0"/>
              </a:rPr>
              <a:t>Safeguarding incidents meeting criteria </a:t>
            </a:r>
          </a:p>
          <a:p>
            <a:pPr marL="342900" lvl="0" indent="-342900">
              <a:lnSpc>
                <a:spcPct val="107000"/>
              </a:lnSpc>
              <a:spcAft>
                <a:spcPts val="800"/>
              </a:spcAft>
              <a:buFont typeface="Arial" panose="020B0604020202020204" pitchFamily="34" charset="0"/>
              <a:buChar char="•"/>
              <a:tabLst>
                <a:tab pos="457200" algn="l"/>
              </a:tabLst>
            </a:pPr>
            <a:r>
              <a:rPr lang="en-GB" sz="1400" kern="100" dirty="0">
                <a:solidFill>
                  <a:srgbClr val="003893"/>
                </a:solidFill>
                <a:effectLst/>
                <a:latin typeface="+mn-lt"/>
                <a:ea typeface="Calibri" panose="020F0502020204030204" pitchFamily="34" charset="0"/>
                <a:cs typeface="Times New Roman" panose="02020603050405020304" pitchFamily="18" charset="0"/>
              </a:rPr>
              <a:t>Incidents in NHS screening programmes</a:t>
            </a:r>
          </a:p>
          <a:p>
            <a:pPr marL="342900" lvl="0" indent="-342900">
              <a:lnSpc>
                <a:spcPct val="107000"/>
              </a:lnSpc>
              <a:spcAft>
                <a:spcPts val="800"/>
              </a:spcAft>
              <a:buFont typeface="Arial" panose="020B0604020202020204" pitchFamily="34" charset="0"/>
              <a:buChar char="•"/>
              <a:tabLst>
                <a:tab pos="457200" algn="l"/>
              </a:tabLst>
            </a:pPr>
            <a:r>
              <a:rPr lang="en-GB" sz="1400" kern="100" dirty="0">
                <a:solidFill>
                  <a:srgbClr val="003893"/>
                </a:solidFill>
                <a:effectLst/>
                <a:latin typeface="+mn-lt"/>
                <a:ea typeface="Calibri" panose="020F0502020204030204" pitchFamily="34" charset="0"/>
                <a:cs typeface="Times New Roman" panose="02020603050405020304" pitchFamily="18" charset="0"/>
              </a:rPr>
              <a:t>Deaths in patients custody/prison/probation</a:t>
            </a:r>
          </a:p>
          <a:p>
            <a:pPr marL="342900" lvl="0" indent="-342900">
              <a:lnSpc>
                <a:spcPct val="107000"/>
              </a:lnSpc>
              <a:spcAft>
                <a:spcPts val="800"/>
              </a:spcAft>
              <a:buFont typeface="Arial" panose="020B0604020202020204" pitchFamily="34" charset="0"/>
              <a:buChar char="•"/>
              <a:tabLst>
                <a:tab pos="457200" algn="l"/>
              </a:tabLst>
            </a:pPr>
            <a:r>
              <a:rPr lang="en-GB" sz="1400" kern="100" dirty="0">
                <a:solidFill>
                  <a:srgbClr val="003893"/>
                </a:solidFill>
                <a:effectLst/>
                <a:latin typeface="+mn-lt"/>
                <a:ea typeface="Calibri" panose="020F0502020204030204" pitchFamily="34" charset="0"/>
                <a:cs typeface="Times New Roman" panose="02020603050405020304" pitchFamily="18" charset="0"/>
              </a:rPr>
              <a:t>Domestic homicide</a:t>
            </a:r>
          </a:p>
        </p:txBody>
      </p:sp>
      <p:sp>
        <p:nvSpPr>
          <p:cNvPr id="5" name="TextBox 4">
            <a:extLst>
              <a:ext uri="{FF2B5EF4-FFF2-40B4-BE49-F238E27FC236}">
                <a16:creationId xmlns:a16="http://schemas.microsoft.com/office/drawing/2014/main" id="{BD4D810F-0E00-E0B3-B335-BAB8EC307FCB}"/>
              </a:ext>
            </a:extLst>
          </p:cNvPr>
          <p:cNvSpPr txBox="1"/>
          <p:nvPr/>
        </p:nvSpPr>
        <p:spPr>
          <a:xfrm>
            <a:off x="615331" y="1474687"/>
            <a:ext cx="10967071" cy="630942"/>
          </a:xfrm>
          <a:prstGeom prst="rect">
            <a:avLst/>
          </a:prstGeom>
          <a:solidFill>
            <a:schemeClr val="bg1">
              <a:lumMod val="95000"/>
            </a:schemeClr>
          </a:solidFill>
          <a:ln>
            <a:noFill/>
          </a:ln>
        </p:spPr>
        <p:txBody>
          <a:bodyPr wrap="square">
            <a:spAutoFit/>
          </a:bodyPr>
          <a:lstStyle/>
          <a:p>
            <a:pPr algn="ctr"/>
            <a:r>
              <a:rPr lang="en-GB" sz="1750" b="1" dirty="0">
                <a:solidFill>
                  <a:srgbClr val="A00054"/>
                </a:solidFill>
                <a:cs typeface="Calibri" panose="020F0502020204030204" pitchFamily="34" charset="0"/>
              </a:rPr>
              <a:t>There remain mandatory events where an investigation under the PSIRF is required.</a:t>
            </a:r>
          </a:p>
          <a:p>
            <a:pPr algn="ctr"/>
            <a:r>
              <a:rPr lang="en-GB" sz="1750" b="1" dirty="0">
                <a:solidFill>
                  <a:srgbClr val="A00054"/>
                </a:solidFill>
                <a:cs typeface="Calibri" panose="020F0502020204030204" pitchFamily="34" charset="0"/>
              </a:rPr>
              <a:t> These events are listed below.</a:t>
            </a:r>
          </a:p>
        </p:txBody>
      </p:sp>
    </p:spTree>
    <p:extLst>
      <p:ext uri="{BB962C8B-B14F-4D97-AF65-F5344CB8AC3E}">
        <p14:creationId xmlns:p14="http://schemas.microsoft.com/office/powerpoint/2010/main" val="188980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A16C9-81A5-26A9-E2D8-62F325DACAB0}"/>
              </a:ext>
            </a:extLst>
          </p:cNvPr>
          <p:cNvSpPr txBox="1">
            <a:spLocks/>
          </p:cNvSpPr>
          <p:nvPr/>
        </p:nvSpPr>
        <p:spPr>
          <a:xfrm>
            <a:off x="30145" y="331687"/>
            <a:ext cx="1006810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0072C6"/>
                </a:solidFill>
                <a:latin typeface="Arial" panose="020B0604020202020204" pitchFamily="34" charset="0"/>
                <a:ea typeface="+mj-ea"/>
                <a:cs typeface="Arial" panose="020B0604020202020204" pitchFamily="34" charset="0"/>
              </a:defRPr>
            </a:lvl1pPr>
          </a:lstStyle>
          <a:p>
            <a:pPr>
              <a:lnSpc>
                <a:spcPct val="90000"/>
              </a:lnSpc>
              <a:spcAft>
                <a:spcPts val="600"/>
              </a:spcAft>
            </a:pPr>
            <a:r>
              <a:rPr lang="en-GB" sz="4000" b="1" dirty="0">
                <a:latin typeface="Calibri" panose="020F0502020204030204" pitchFamily="34" charset="0"/>
                <a:cs typeface="Calibri" panose="020F0502020204030204" pitchFamily="34" charset="0"/>
              </a:rPr>
              <a:t>How will we respond – Our Local Priorities</a:t>
            </a:r>
          </a:p>
        </p:txBody>
      </p:sp>
      <p:sp>
        <p:nvSpPr>
          <p:cNvPr id="4" name="Content Placeholder 3">
            <a:extLst>
              <a:ext uri="{FF2B5EF4-FFF2-40B4-BE49-F238E27FC236}">
                <a16:creationId xmlns:a16="http://schemas.microsoft.com/office/drawing/2014/main" id="{3DAB3378-2D4C-30AD-4321-06A5FCA02870}"/>
              </a:ext>
            </a:extLst>
          </p:cNvPr>
          <p:cNvSpPr>
            <a:spLocks noGrp="1"/>
          </p:cNvSpPr>
          <p:nvPr>
            <p:ph sz="half" idx="1"/>
          </p:nvPr>
        </p:nvSpPr>
        <p:spPr>
          <a:xfrm>
            <a:off x="6396065" y="1527846"/>
            <a:ext cx="5384800" cy="3701007"/>
          </a:xfrm>
          <a:solidFill>
            <a:schemeClr val="bg1">
              <a:lumMod val="95000"/>
            </a:schemeClr>
          </a:solidFill>
          <a:ln>
            <a:noFill/>
          </a:ln>
        </p:spPr>
        <p:txBody>
          <a:bodyPr>
            <a:normAutofit fontScale="92500" lnSpcReduction="20000"/>
          </a:bodyPr>
          <a:lstStyle/>
          <a:p>
            <a:pPr marL="342900" lvl="0" indent="-342900">
              <a:lnSpc>
                <a:spcPct val="107000"/>
              </a:lnSpc>
              <a:spcAft>
                <a:spcPts val="800"/>
              </a:spcAft>
              <a:buFont typeface="+mj-lt"/>
              <a:buAutoNum type="arabicPeriod"/>
              <a:tabLst>
                <a:tab pos="457200" algn="l"/>
              </a:tabLst>
            </a:pPr>
            <a:r>
              <a:rPr lang="en-US" sz="1600" kern="100" dirty="0">
                <a:solidFill>
                  <a:srgbClr val="003893"/>
                </a:solidFill>
                <a:effectLst/>
                <a:latin typeface="+mn-lt"/>
                <a:ea typeface="Calibri" panose="020F0502020204030204" pitchFamily="34" charset="0"/>
                <a:cs typeface="Times New Roman" panose="02020603050405020304" pitchFamily="18" charset="0"/>
              </a:rPr>
              <a:t>Delayed recognition of a deteriorating patient, due to gaps in monitoring (including all pregnant women)</a:t>
            </a:r>
          </a:p>
          <a:p>
            <a:pPr lvl="0">
              <a:lnSpc>
                <a:spcPct val="107000"/>
              </a:lnSpc>
              <a:spcAft>
                <a:spcPts val="800"/>
              </a:spcAft>
              <a:buFont typeface="+mj-lt"/>
              <a:buAutoNum type="arabicPeriod"/>
              <a:tabLst>
                <a:tab pos="457200" algn="l"/>
              </a:tabLst>
            </a:pPr>
            <a:endParaRPr lang="en-GB" sz="1400" kern="100" dirty="0">
              <a:solidFill>
                <a:srgbClr val="003893"/>
              </a:solidFill>
              <a:effectLst/>
              <a:latin typeface="+mn-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US" sz="1600" kern="100" dirty="0">
                <a:solidFill>
                  <a:srgbClr val="003893"/>
                </a:solidFill>
                <a:effectLst/>
                <a:latin typeface="+mn-lt"/>
                <a:ea typeface="Calibri" panose="020F0502020204030204" pitchFamily="34" charset="0"/>
                <a:cs typeface="Times New Roman" panose="02020603050405020304" pitchFamily="18" charset="0"/>
              </a:rPr>
              <a:t>Delayed, missed or incorrect cancer diagnosis</a:t>
            </a:r>
          </a:p>
          <a:p>
            <a:pPr marL="342900" lvl="0" indent="-342900">
              <a:lnSpc>
                <a:spcPct val="107000"/>
              </a:lnSpc>
              <a:spcAft>
                <a:spcPts val="800"/>
              </a:spcAft>
              <a:buFont typeface="+mj-lt"/>
              <a:buAutoNum type="arabicPeriod"/>
              <a:tabLst>
                <a:tab pos="457200" algn="l"/>
              </a:tabLst>
            </a:pPr>
            <a:endParaRPr lang="en-GB" sz="1400" kern="100" dirty="0">
              <a:solidFill>
                <a:srgbClr val="003893"/>
              </a:solidFill>
              <a:effectLst/>
              <a:latin typeface="+mn-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US" sz="1600" kern="100" dirty="0">
                <a:solidFill>
                  <a:srgbClr val="003893"/>
                </a:solidFill>
                <a:effectLst/>
                <a:latin typeface="+mn-lt"/>
                <a:ea typeface="Calibri" panose="020F0502020204030204" pitchFamily="34" charset="0"/>
                <a:cs typeface="Times New Roman" panose="02020603050405020304" pitchFamily="18" charset="0"/>
              </a:rPr>
              <a:t>Prescribing or administration error or near miss of anticoagulation medication</a:t>
            </a:r>
          </a:p>
          <a:p>
            <a:pPr marL="342900" lvl="0" indent="-342900">
              <a:lnSpc>
                <a:spcPct val="107000"/>
              </a:lnSpc>
              <a:spcAft>
                <a:spcPts val="800"/>
              </a:spcAft>
              <a:buFont typeface="+mj-lt"/>
              <a:buAutoNum type="arabicPeriod"/>
              <a:tabLst>
                <a:tab pos="457200" algn="l"/>
              </a:tabLst>
            </a:pPr>
            <a:endParaRPr lang="en-GB" sz="1300" kern="100" dirty="0">
              <a:solidFill>
                <a:srgbClr val="003893"/>
              </a:solidFill>
              <a:effectLst/>
              <a:latin typeface="+mn-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US" sz="1600" kern="100" dirty="0">
                <a:solidFill>
                  <a:srgbClr val="003893"/>
                </a:solidFill>
                <a:effectLst/>
                <a:latin typeface="+mn-lt"/>
                <a:ea typeface="Calibri" panose="020F0502020204030204" pitchFamily="34" charset="0"/>
                <a:cs typeface="Times New Roman" panose="02020603050405020304" pitchFamily="18" charset="0"/>
              </a:rPr>
              <a:t>Adverse Discharge due to gaps in communication or misinformation</a:t>
            </a:r>
          </a:p>
          <a:p>
            <a:pPr lvl="0">
              <a:lnSpc>
                <a:spcPct val="107000"/>
              </a:lnSpc>
              <a:spcAft>
                <a:spcPts val="800"/>
              </a:spcAft>
              <a:buFont typeface="+mj-lt"/>
              <a:buAutoNum type="arabicPeriod"/>
              <a:tabLst>
                <a:tab pos="457200" algn="l"/>
              </a:tabLst>
            </a:pPr>
            <a:endParaRPr lang="en-GB" sz="1300" kern="100" dirty="0">
              <a:solidFill>
                <a:srgbClr val="003893"/>
              </a:solidFill>
              <a:effectLst/>
              <a:latin typeface="+mn-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US" sz="1600" kern="100" dirty="0">
                <a:solidFill>
                  <a:srgbClr val="003893"/>
                </a:solidFill>
                <a:effectLst/>
                <a:latin typeface="+mn-lt"/>
                <a:ea typeface="Calibri" panose="020F0502020204030204" pitchFamily="34" charset="0"/>
                <a:cs typeface="Times New Roman" panose="02020603050405020304" pitchFamily="18" charset="0"/>
              </a:rPr>
              <a:t>Delay in responding to a critical pathology finding</a:t>
            </a:r>
          </a:p>
          <a:p>
            <a:pPr marL="342900" lvl="0" indent="-342900">
              <a:lnSpc>
                <a:spcPct val="107000"/>
              </a:lnSpc>
              <a:spcAft>
                <a:spcPts val="800"/>
              </a:spcAft>
              <a:buFont typeface="+mj-lt"/>
              <a:buAutoNum type="arabicPeriod"/>
              <a:tabLst>
                <a:tab pos="457200" algn="l"/>
              </a:tabLst>
            </a:pPr>
            <a:endParaRPr lang="en-GB" sz="1300" kern="100" dirty="0">
              <a:solidFill>
                <a:srgbClr val="003893"/>
              </a:solidFill>
              <a:effectLst/>
              <a:latin typeface="+mn-lt"/>
              <a:ea typeface="Calibri" panose="020F0502020204030204" pitchFamily="34" charset="0"/>
              <a:cs typeface="Times New Roman" panose="02020603050405020304" pitchFamily="18" charset="0"/>
            </a:endParaRPr>
          </a:p>
        </p:txBody>
      </p:sp>
      <p:pic>
        <p:nvPicPr>
          <p:cNvPr id="11" name="Image 168" descr="A screenshot of a blue screen  Description automatically generated">
            <a:extLst>
              <a:ext uri="{FF2B5EF4-FFF2-40B4-BE49-F238E27FC236}">
                <a16:creationId xmlns:a16="http://schemas.microsoft.com/office/drawing/2014/main" id="{1C841DC5-5F3B-1EA1-E6BA-09750AA5EAF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768" y="2276872"/>
            <a:ext cx="5781727" cy="295198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F717F6F1-B67E-764E-5707-4C1958F9389E}"/>
              </a:ext>
            </a:extLst>
          </p:cNvPr>
          <p:cNvSpPr txBox="1"/>
          <p:nvPr/>
        </p:nvSpPr>
        <p:spPr>
          <a:xfrm>
            <a:off x="415245" y="1518428"/>
            <a:ext cx="5781727" cy="630942"/>
          </a:xfrm>
          <a:prstGeom prst="rect">
            <a:avLst/>
          </a:prstGeom>
          <a:solidFill>
            <a:schemeClr val="bg1">
              <a:lumMod val="95000"/>
            </a:schemeClr>
          </a:solidFill>
          <a:ln>
            <a:noFill/>
          </a:ln>
        </p:spPr>
        <p:txBody>
          <a:bodyPr wrap="square">
            <a:spAutoFit/>
          </a:bodyPr>
          <a:lstStyle/>
          <a:p>
            <a:pPr algn="ctr"/>
            <a:r>
              <a:rPr lang="en-GB" sz="1750" b="1" dirty="0">
                <a:solidFill>
                  <a:srgbClr val="A00054"/>
                </a:solidFill>
                <a:cs typeface="Calibri" panose="020F0502020204030204" pitchFamily="34" charset="0"/>
              </a:rPr>
              <a:t>Our local priorities were identified by reviewing our data (see below) and engaging with stakeholders</a:t>
            </a:r>
          </a:p>
        </p:txBody>
      </p:sp>
    </p:spTree>
    <p:extLst>
      <p:ext uri="{BB962C8B-B14F-4D97-AF65-F5344CB8AC3E}">
        <p14:creationId xmlns:p14="http://schemas.microsoft.com/office/powerpoint/2010/main" val="350307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A16C9-81A5-26A9-E2D8-62F325DACAB0}"/>
              </a:ext>
            </a:extLst>
          </p:cNvPr>
          <p:cNvSpPr txBox="1">
            <a:spLocks/>
          </p:cNvSpPr>
          <p:nvPr/>
        </p:nvSpPr>
        <p:spPr>
          <a:xfrm>
            <a:off x="767408" y="476672"/>
            <a:ext cx="9402846" cy="11430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rgbClr val="0072C6"/>
                </a:solidFill>
                <a:latin typeface="Arial" panose="020B0604020202020204" pitchFamily="34" charset="0"/>
                <a:ea typeface="+mj-ea"/>
                <a:cs typeface="Arial" panose="020B0604020202020204" pitchFamily="34" charset="0"/>
              </a:defRPr>
            </a:lvl1pPr>
          </a:lstStyle>
          <a:p>
            <a:pPr algn="l">
              <a:lnSpc>
                <a:spcPct val="90000"/>
              </a:lnSpc>
              <a:spcAft>
                <a:spcPts val="600"/>
              </a:spcAft>
            </a:pPr>
            <a:r>
              <a:rPr lang="en-GB" sz="4000" b="1" dirty="0">
                <a:latin typeface="Calibri" panose="020F0502020204030204" pitchFamily="34" charset="0"/>
                <a:cs typeface="Calibri" panose="020F0502020204030204" pitchFamily="34" charset="0"/>
              </a:rPr>
              <a:t>How will we respond – To other patient safety events</a:t>
            </a:r>
          </a:p>
        </p:txBody>
      </p:sp>
      <p:sp>
        <p:nvSpPr>
          <p:cNvPr id="5" name="Content Placeholder 4">
            <a:extLst>
              <a:ext uri="{FF2B5EF4-FFF2-40B4-BE49-F238E27FC236}">
                <a16:creationId xmlns:a16="http://schemas.microsoft.com/office/drawing/2014/main" id="{23B3A88C-3562-8DF8-1B5C-96C3406CE997}"/>
              </a:ext>
            </a:extLst>
          </p:cNvPr>
          <p:cNvSpPr>
            <a:spLocks noGrp="1"/>
          </p:cNvSpPr>
          <p:nvPr>
            <p:ph sz="half" idx="1"/>
          </p:nvPr>
        </p:nvSpPr>
        <p:spPr>
          <a:xfrm>
            <a:off x="609600" y="1916832"/>
            <a:ext cx="10742984" cy="4209332"/>
          </a:xfrm>
        </p:spPr>
        <p:txBody>
          <a:bodyPr>
            <a:normAutofit/>
          </a:bodyPr>
          <a:lstStyle/>
          <a:p>
            <a:r>
              <a:rPr lang="en-GB" sz="2400" dirty="0">
                <a:solidFill>
                  <a:srgbClr val="003893"/>
                </a:solidFill>
                <a:latin typeface="+mn-lt"/>
                <a:cs typeface="Calibri" panose="020F0502020204030204" pitchFamily="34" charset="0"/>
              </a:rPr>
              <a:t>Patient safety events that do not meet the national and local priorities criteria will go through a triage process. </a:t>
            </a:r>
          </a:p>
          <a:p>
            <a:endParaRPr lang="en-GB" sz="2400" dirty="0">
              <a:solidFill>
                <a:srgbClr val="003893"/>
              </a:solidFill>
              <a:latin typeface="+mn-lt"/>
              <a:cs typeface="Calibri" panose="020F0502020204030204" pitchFamily="34" charset="0"/>
            </a:endParaRPr>
          </a:p>
          <a:p>
            <a:r>
              <a:rPr lang="en-GB" sz="2400" dirty="0">
                <a:solidFill>
                  <a:srgbClr val="003893"/>
                </a:solidFill>
                <a:latin typeface="+mn-lt"/>
                <a:cs typeface="Calibri" panose="020F0502020204030204" pitchFamily="34" charset="0"/>
              </a:rPr>
              <a:t>This process will determine how the patient safety event will be managed. </a:t>
            </a:r>
          </a:p>
          <a:p>
            <a:endParaRPr lang="en-GB" sz="2400" dirty="0">
              <a:solidFill>
                <a:srgbClr val="003893"/>
              </a:solidFill>
              <a:latin typeface="+mn-lt"/>
              <a:cs typeface="Calibri" panose="020F0502020204030204" pitchFamily="34" charset="0"/>
            </a:endParaRPr>
          </a:p>
          <a:p>
            <a:r>
              <a:rPr lang="en-GB" sz="2400" dirty="0">
                <a:solidFill>
                  <a:srgbClr val="003893"/>
                </a:solidFill>
                <a:latin typeface="+mn-lt"/>
                <a:cs typeface="Calibri" panose="020F0502020204030204" pitchFamily="34" charset="0"/>
              </a:rPr>
              <a:t>This may be through local management, a different type of learning response or a thematic review.</a:t>
            </a:r>
          </a:p>
        </p:txBody>
      </p:sp>
    </p:spTree>
    <p:extLst>
      <p:ext uri="{BB962C8B-B14F-4D97-AF65-F5344CB8AC3E}">
        <p14:creationId xmlns:p14="http://schemas.microsoft.com/office/powerpoint/2010/main" val="2236185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A16C9-81A5-26A9-E2D8-62F325DACAB0}"/>
              </a:ext>
            </a:extLst>
          </p:cNvPr>
          <p:cNvSpPr txBox="1">
            <a:spLocks/>
          </p:cNvSpPr>
          <p:nvPr/>
        </p:nvSpPr>
        <p:spPr>
          <a:xfrm>
            <a:off x="695400" y="404664"/>
            <a:ext cx="9402846" cy="10081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0072C6"/>
                </a:solidFill>
                <a:latin typeface="Arial" panose="020B0604020202020204" pitchFamily="34" charset="0"/>
                <a:ea typeface="+mj-ea"/>
                <a:cs typeface="Arial" panose="020B0604020202020204" pitchFamily="34" charset="0"/>
              </a:defRPr>
            </a:lvl1pPr>
          </a:lstStyle>
          <a:p>
            <a:r>
              <a:rPr lang="en-GB" sz="4000" b="1" dirty="0">
                <a:latin typeface="Calibri" panose="020F0502020204030204" pitchFamily="34" charset="0"/>
                <a:cs typeface="Calibri" panose="020F0502020204030204" pitchFamily="34" charset="0"/>
              </a:rPr>
              <a:t>Transition to PSIRF – What is next?</a:t>
            </a:r>
          </a:p>
        </p:txBody>
      </p:sp>
      <p:sp>
        <p:nvSpPr>
          <p:cNvPr id="5" name="Content Placeholder 4">
            <a:extLst>
              <a:ext uri="{FF2B5EF4-FFF2-40B4-BE49-F238E27FC236}">
                <a16:creationId xmlns:a16="http://schemas.microsoft.com/office/drawing/2014/main" id="{23B3A88C-3562-8DF8-1B5C-96C3406CE997}"/>
              </a:ext>
            </a:extLst>
          </p:cNvPr>
          <p:cNvSpPr>
            <a:spLocks noGrp="1"/>
          </p:cNvSpPr>
          <p:nvPr>
            <p:ph sz="half" idx="1"/>
          </p:nvPr>
        </p:nvSpPr>
        <p:spPr>
          <a:xfrm>
            <a:off x="609600" y="1484784"/>
            <a:ext cx="11247040" cy="4641380"/>
          </a:xfrm>
        </p:spPr>
        <p:txBody>
          <a:bodyPr>
            <a:normAutofit/>
          </a:bodyPr>
          <a:lstStyle/>
          <a:p>
            <a:pPr marL="285750" indent="-285750">
              <a:buFont typeface="Arial" panose="020B0604020202020204" pitchFamily="34" charset="0"/>
              <a:buChar char="•"/>
            </a:pPr>
            <a:r>
              <a:rPr lang="en-GB" sz="1600" dirty="0">
                <a:solidFill>
                  <a:srgbClr val="003893"/>
                </a:solidFill>
              </a:rPr>
              <a:t>Commences 6</a:t>
            </a:r>
            <a:r>
              <a:rPr lang="en-GB" sz="1600" baseline="30000" dirty="0">
                <a:solidFill>
                  <a:srgbClr val="003893"/>
                </a:solidFill>
              </a:rPr>
              <a:t>th</a:t>
            </a:r>
            <a:r>
              <a:rPr lang="en-GB" sz="1600" dirty="0">
                <a:solidFill>
                  <a:srgbClr val="003893"/>
                </a:solidFill>
              </a:rPr>
              <a:t> November 2023 subject to policy and PSIRF approval at Board of Directors on 5</a:t>
            </a:r>
            <a:r>
              <a:rPr lang="en-GB" sz="1600" baseline="30000" dirty="0">
                <a:solidFill>
                  <a:srgbClr val="003893"/>
                </a:solidFill>
              </a:rPr>
              <a:t>th </a:t>
            </a:r>
            <a:r>
              <a:rPr lang="en-GB" sz="1600" dirty="0">
                <a:solidFill>
                  <a:srgbClr val="003893"/>
                </a:solidFill>
              </a:rPr>
              <a:t>October 2023 and ICB Quality Committee on 18</a:t>
            </a:r>
            <a:r>
              <a:rPr lang="en-GB" sz="1600" baseline="30000" dirty="0">
                <a:solidFill>
                  <a:srgbClr val="003893"/>
                </a:solidFill>
              </a:rPr>
              <a:t>th</a:t>
            </a:r>
            <a:r>
              <a:rPr lang="en-GB" sz="1600" dirty="0">
                <a:solidFill>
                  <a:srgbClr val="003893"/>
                </a:solidFill>
              </a:rPr>
              <a:t> October 2023.</a:t>
            </a:r>
          </a:p>
          <a:p>
            <a:pPr marL="285750" indent="-285750">
              <a:buFont typeface="Arial" panose="020B0604020202020204" pitchFamily="34" charset="0"/>
              <a:buChar char="•"/>
            </a:pPr>
            <a:endParaRPr lang="en-GB" sz="1600" dirty="0">
              <a:solidFill>
                <a:srgbClr val="003893"/>
              </a:solidFill>
            </a:endParaRPr>
          </a:p>
          <a:p>
            <a:pPr marL="285750" indent="-285750">
              <a:buFont typeface="Arial" panose="020B0604020202020204" pitchFamily="34" charset="0"/>
              <a:buChar char="•"/>
            </a:pPr>
            <a:r>
              <a:rPr lang="en-GB" sz="1600" dirty="0">
                <a:solidFill>
                  <a:srgbClr val="003893"/>
                </a:solidFill>
              </a:rPr>
              <a:t>Training is underway in a phased approach following a Training Need Analyses.</a:t>
            </a:r>
          </a:p>
          <a:p>
            <a:pPr marL="285750" indent="-285750">
              <a:buFont typeface="Arial" panose="020B0604020202020204" pitchFamily="34" charset="0"/>
              <a:buChar char="•"/>
            </a:pPr>
            <a:endParaRPr lang="en-GB" sz="1600" dirty="0">
              <a:solidFill>
                <a:srgbClr val="003893"/>
              </a:solidFill>
            </a:endParaRPr>
          </a:p>
          <a:p>
            <a:pPr marL="285750" indent="-285750">
              <a:buFont typeface="Arial" panose="020B0604020202020204" pitchFamily="34" charset="0"/>
              <a:buChar char="•"/>
            </a:pPr>
            <a:r>
              <a:rPr lang="en-GB" sz="1600" dirty="0">
                <a:solidFill>
                  <a:srgbClr val="003893"/>
                </a:solidFill>
              </a:rPr>
              <a:t>Resources assessment has been considered but will undergo ongoing review and assessment as transition continues.</a:t>
            </a:r>
          </a:p>
          <a:p>
            <a:pPr marL="285750" indent="-285750">
              <a:buFont typeface="Arial" panose="020B0604020202020204" pitchFamily="34" charset="0"/>
              <a:buChar char="•"/>
            </a:pPr>
            <a:endParaRPr lang="en-GB" sz="1600" dirty="0">
              <a:solidFill>
                <a:srgbClr val="003893"/>
              </a:solidFill>
            </a:endParaRPr>
          </a:p>
          <a:p>
            <a:pPr marL="285750" indent="-285750">
              <a:buFont typeface="Arial" panose="020B0604020202020204" pitchFamily="34" charset="0"/>
              <a:buChar char="•"/>
            </a:pPr>
            <a:r>
              <a:rPr lang="en-GB" sz="1600" dirty="0">
                <a:solidFill>
                  <a:srgbClr val="003893"/>
                </a:solidFill>
              </a:rPr>
              <a:t>Engagement with a range of stakeholders including patients, families, carers and staff, ICB, CQC and a range of advocacy groups has commenced and will remain ongoing. This is taking into consideration health inequalities and protected groups.</a:t>
            </a:r>
          </a:p>
          <a:p>
            <a:pPr marL="285750" indent="-285750">
              <a:buFont typeface="Arial" panose="020B0604020202020204" pitchFamily="34" charset="0"/>
              <a:buChar char="•"/>
            </a:pPr>
            <a:endParaRPr lang="en-GB" sz="1600" dirty="0">
              <a:solidFill>
                <a:srgbClr val="003893"/>
              </a:solidFill>
            </a:endParaRPr>
          </a:p>
          <a:p>
            <a:pPr marL="285750" indent="-285750">
              <a:buFont typeface="Arial" panose="020B0604020202020204" pitchFamily="34" charset="0"/>
              <a:buChar char="•"/>
            </a:pPr>
            <a:r>
              <a:rPr lang="en-GB" sz="1600" dirty="0">
                <a:solidFill>
                  <a:srgbClr val="003893"/>
                </a:solidFill>
              </a:rPr>
              <a:t>A communication and engagement plan is in place, which includes information leaflets, webpage etc to support our patients, families, carers and staff with their understanding of PSIRF.</a:t>
            </a:r>
          </a:p>
        </p:txBody>
      </p:sp>
    </p:spTree>
    <p:extLst>
      <p:ext uri="{BB962C8B-B14F-4D97-AF65-F5344CB8AC3E}">
        <p14:creationId xmlns:p14="http://schemas.microsoft.com/office/powerpoint/2010/main" val="1285800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A16C9-81A5-26A9-E2D8-62F325DACAB0}"/>
              </a:ext>
            </a:extLst>
          </p:cNvPr>
          <p:cNvSpPr txBox="1">
            <a:spLocks/>
          </p:cNvSpPr>
          <p:nvPr/>
        </p:nvSpPr>
        <p:spPr>
          <a:xfrm>
            <a:off x="1394577" y="2276872"/>
            <a:ext cx="9402846" cy="165618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0072C6"/>
                </a:solidFill>
                <a:latin typeface="Arial" panose="020B0604020202020204" pitchFamily="34" charset="0"/>
                <a:ea typeface="+mj-ea"/>
                <a:cs typeface="Arial" panose="020B0604020202020204" pitchFamily="34" charset="0"/>
              </a:defRPr>
            </a:lvl1pPr>
          </a:lstStyle>
          <a:p>
            <a:r>
              <a:rPr lang="en-GB" sz="4000" b="1" dirty="0">
                <a:latin typeface="Calibri" panose="020F0502020204030204" pitchFamily="34" charset="0"/>
                <a:cs typeface="Calibri" panose="020F0502020204030204" pitchFamily="34" charset="0"/>
              </a:rPr>
              <a:t>Any Questions? </a:t>
            </a:r>
          </a:p>
          <a:p>
            <a:r>
              <a:rPr lang="en-GB" sz="4000" b="1" dirty="0">
                <a:latin typeface="Calibri" panose="020F0502020204030204" pitchFamily="34" charset="0"/>
                <a:cs typeface="Calibri" panose="020F0502020204030204" pitchFamily="34" charset="0"/>
              </a:rPr>
              <a:t>Please email </a:t>
            </a:r>
            <a:r>
              <a:rPr lang="en-GB" sz="4000" b="1" dirty="0">
                <a:latin typeface="Calibri" panose="020F0502020204030204" pitchFamily="34" charset="0"/>
                <a:cs typeface="Calibri" panose="020F0502020204030204" pitchFamily="34" charset="0"/>
                <a:hlinkClick r:id="rId3"/>
              </a:rPr>
              <a:t>PSIRF@lthtr.nhs.uk</a:t>
            </a:r>
            <a:r>
              <a:rPr lang="en-GB" sz="4000" b="1" dirty="0">
                <a:latin typeface="Calibri" panose="020F0502020204030204" pitchFamily="34" charset="0"/>
                <a:cs typeface="Calibri" panose="020F0502020204030204" pitchFamily="34" charset="0"/>
              </a:rPr>
              <a:t> </a:t>
            </a:r>
          </a:p>
        </p:txBody>
      </p:sp>
      <p:sp>
        <p:nvSpPr>
          <p:cNvPr id="5" name="Content Placeholder 4">
            <a:extLst>
              <a:ext uri="{FF2B5EF4-FFF2-40B4-BE49-F238E27FC236}">
                <a16:creationId xmlns:a16="http://schemas.microsoft.com/office/drawing/2014/main" id="{23B3A88C-3562-8DF8-1B5C-96C3406CE997}"/>
              </a:ext>
            </a:extLst>
          </p:cNvPr>
          <p:cNvSpPr>
            <a:spLocks noGrp="1"/>
          </p:cNvSpPr>
          <p:nvPr>
            <p:ph sz="quarter" idx="10"/>
          </p:nvPr>
        </p:nvSpPr>
        <p:spPr/>
        <p:txBody>
          <a:bodyPr>
            <a:normAutofit fontScale="25000" lnSpcReduction="20000"/>
          </a:bodyPr>
          <a:lstStyle/>
          <a:p>
            <a:pPr marL="285750" indent="-285750">
              <a:buFont typeface="Arial" panose="020B0604020202020204" pitchFamily="34" charset="0"/>
              <a:buChar char="•"/>
            </a:pPr>
            <a:r>
              <a:rPr lang="en-GB" sz="1600" dirty="0">
                <a:solidFill>
                  <a:srgbClr val="003893"/>
                </a:solidFill>
              </a:rPr>
              <a:t>Commences 6</a:t>
            </a:r>
            <a:r>
              <a:rPr lang="en-GB" sz="1600" baseline="30000" dirty="0">
                <a:solidFill>
                  <a:srgbClr val="003893"/>
                </a:solidFill>
              </a:rPr>
              <a:t>th</a:t>
            </a:r>
            <a:r>
              <a:rPr lang="en-GB" sz="1600" dirty="0">
                <a:solidFill>
                  <a:srgbClr val="003893"/>
                </a:solidFill>
              </a:rPr>
              <a:t> November 2023 subject to policy and PSIRF approval at Board of Directors on 5</a:t>
            </a:r>
            <a:r>
              <a:rPr lang="en-GB" sz="1600" baseline="30000" dirty="0">
                <a:solidFill>
                  <a:srgbClr val="003893"/>
                </a:solidFill>
              </a:rPr>
              <a:t>th </a:t>
            </a:r>
            <a:r>
              <a:rPr lang="en-GB" sz="1600" dirty="0">
                <a:solidFill>
                  <a:srgbClr val="003893"/>
                </a:solidFill>
              </a:rPr>
              <a:t>October 2023 and ICB Quality Committee on 18</a:t>
            </a:r>
            <a:r>
              <a:rPr lang="en-GB" sz="1600" baseline="30000" dirty="0">
                <a:solidFill>
                  <a:srgbClr val="003893"/>
                </a:solidFill>
              </a:rPr>
              <a:t>th</a:t>
            </a:r>
            <a:r>
              <a:rPr lang="en-GB" sz="1600" dirty="0">
                <a:solidFill>
                  <a:srgbClr val="003893"/>
                </a:solidFill>
              </a:rPr>
              <a:t> October 2023.</a:t>
            </a:r>
          </a:p>
          <a:p>
            <a:pPr marL="285750" indent="-285750">
              <a:buFont typeface="Arial" panose="020B0604020202020204" pitchFamily="34" charset="0"/>
              <a:buChar char="•"/>
            </a:pPr>
            <a:endParaRPr lang="en-GB" sz="1600" dirty="0">
              <a:solidFill>
                <a:srgbClr val="003893"/>
              </a:solidFill>
            </a:endParaRPr>
          </a:p>
          <a:p>
            <a:pPr marL="285750" indent="-285750">
              <a:buFont typeface="Arial" panose="020B0604020202020204" pitchFamily="34" charset="0"/>
              <a:buChar char="•"/>
            </a:pPr>
            <a:r>
              <a:rPr lang="en-GB" sz="1600" dirty="0">
                <a:solidFill>
                  <a:srgbClr val="003893"/>
                </a:solidFill>
              </a:rPr>
              <a:t>Training is underway in a phased approach following a Training Need Analyses.</a:t>
            </a:r>
          </a:p>
          <a:p>
            <a:pPr marL="285750" indent="-285750">
              <a:buFont typeface="Arial" panose="020B0604020202020204" pitchFamily="34" charset="0"/>
              <a:buChar char="•"/>
            </a:pPr>
            <a:endParaRPr lang="en-GB" sz="1600" dirty="0">
              <a:solidFill>
                <a:srgbClr val="003893"/>
              </a:solidFill>
            </a:endParaRPr>
          </a:p>
          <a:p>
            <a:pPr marL="285750" indent="-285750">
              <a:buFont typeface="Arial" panose="020B0604020202020204" pitchFamily="34" charset="0"/>
              <a:buChar char="•"/>
            </a:pPr>
            <a:r>
              <a:rPr lang="en-GB" sz="1600" dirty="0">
                <a:solidFill>
                  <a:srgbClr val="003893"/>
                </a:solidFill>
              </a:rPr>
              <a:t>Resources assessment has been considered but will undergo ongoing review and assessment as transition continues.</a:t>
            </a:r>
          </a:p>
          <a:p>
            <a:pPr marL="285750" indent="-285750">
              <a:buFont typeface="Arial" panose="020B0604020202020204" pitchFamily="34" charset="0"/>
              <a:buChar char="•"/>
            </a:pPr>
            <a:endParaRPr lang="en-GB" sz="1600" dirty="0">
              <a:solidFill>
                <a:srgbClr val="003893"/>
              </a:solidFill>
            </a:endParaRPr>
          </a:p>
          <a:p>
            <a:pPr marL="285750" indent="-285750">
              <a:buFont typeface="Arial" panose="020B0604020202020204" pitchFamily="34" charset="0"/>
              <a:buChar char="•"/>
            </a:pPr>
            <a:r>
              <a:rPr lang="en-GB" sz="1600" dirty="0">
                <a:solidFill>
                  <a:srgbClr val="003893"/>
                </a:solidFill>
              </a:rPr>
              <a:t>Engagement with a range of stakeholders including patients, families, carers and staff, ICB, CQC and a range of advocacy groups has commenced and will remain ongoing. This is taking into consideration health inequalities and protected groups.</a:t>
            </a:r>
          </a:p>
          <a:p>
            <a:pPr marL="285750" indent="-285750">
              <a:buFont typeface="Arial" panose="020B0604020202020204" pitchFamily="34" charset="0"/>
              <a:buChar char="•"/>
            </a:pPr>
            <a:endParaRPr lang="en-GB" sz="1600" dirty="0">
              <a:solidFill>
                <a:srgbClr val="003893"/>
              </a:solidFill>
            </a:endParaRPr>
          </a:p>
          <a:p>
            <a:pPr marL="285750" indent="-285750">
              <a:buFont typeface="Arial" panose="020B0604020202020204" pitchFamily="34" charset="0"/>
              <a:buChar char="•"/>
            </a:pPr>
            <a:r>
              <a:rPr lang="en-GB" sz="1600" dirty="0">
                <a:solidFill>
                  <a:srgbClr val="003893"/>
                </a:solidFill>
              </a:rPr>
              <a:t>A communication and engagement plan is in place, which includes information leaflets, webpage etc to support our patients, families, carers and staff with their understanding of PSIRF.</a:t>
            </a:r>
          </a:p>
        </p:txBody>
      </p:sp>
    </p:spTree>
    <p:extLst>
      <p:ext uri="{BB962C8B-B14F-4D97-AF65-F5344CB8AC3E}">
        <p14:creationId xmlns:p14="http://schemas.microsoft.com/office/powerpoint/2010/main" val="1161263952"/>
      </p:ext>
    </p:extLst>
  </p:cSld>
  <p:clrMapOvr>
    <a:masterClrMapping/>
  </p:clrMapOvr>
</p:sld>
</file>

<file path=ppt/theme/theme1.xml><?xml version="1.0" encoding="utf-8"?>
<a:theme xmlns:a="http://schemas.openxmlformats.org/drawingml/2006/main" name="Office Theme">
  <a:themeElements>
    <a:clrScheme name="Lancashire Teaching Hospitals NHS Foundation Trust">
      <a:dk1>
        <a:sysClr val="windowText" lastClr="000000"/>
      </a:dk1>
      <a:lt1>
        <a:sysClr val="window" lastClr="FFFFFF"/>
      </a:lt1>
      <a:dk2>
        <a:srgbClr val="0072C6"/>
      </a:dk2>
      <a:lt2>
        <a:srgbClr val="EEECE1"/>
      </a:lt2>
      <a:accent1>
        <a:srgbClr val="00ADC6"/>
      </a:accent1>
      <a:accent2>
        <a:srgbClr val="931638"/>
      </a:accent2>
      <a:accent3>
        <a:srgbClr val="5BBF21"/>
      </a:accent3>
      <a:accent4>
        <a:srgbClr val="56008C"/>
      </a:accent4>
      <a:accent5>
        <a:srgbClr val="00AA9E"/>
      </a:accent5>
      <a:accent6>
        <a:srgbClr val="E28C05"/>
      </a:accent6>
      <a:hlink>
        <a:srgbClr val="003893"/>
      </a:hlink>
      <a:folHlink>
        <a:srgbClr val="A0005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2C6"/>
        </a:solidFill>
        <a:ln>
          <a:solidFill>
            <a:srgbClr val="0072C6"/>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0ADC6"/>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Lancashire Teaching Hospitals NHS Foundation Trust">
      <a:dk1>
        <a:sysClr val="windowText" lastClr="000000"/>
      </a:dk1>
      <a:lt1>
        <a:sysClr val="window" lastClr="FFFFFF"/>
      </a:lt1>
      <a:dk2>
        <a:srgbClr val="0072C6"/>
      </a:dk2>
      <a:lt2>
        <a:srgbClr val="EEECE1"/>
      </a:lt2>
      <a:accent1>
        <a:srgbClr val="00ADC6"/>
      </a:accent1>
      <a:accent2>
        <a:srgbClr val="931638"/>
      </a:accent2>
      <a:accent3>
        <a:srgbClr val="5BBF21"/>
      </a:accent3>
      <a:accent4>
        <a:srgbClr val="56008C"/>
      </a:accent4>
      <a:accent5>
        <a:srgbClr val="00AA9E"/>
      </a:accent5>
      <a:accent6>
        <a:srgbClr val="E28C05"/>
      </a:accent6>
      <a:hlink>
        <a:srgbClr val="003893"/>
      </a:hlink>
      <a:folHlink>
        <a:srgbClr val="A0005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2C6"/>
        </a:solidFill>
        <a:ln>
          <a:solidFill>
            <a:srgbClr val="0072C6"/>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0ADC6"/>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1125</TotalTime>
  <Words>672</Words>
  <Application>Microsoft Office PowerPoint</Application>
  <PresentationFormat>Widescreen</PresentationFormat>
  <Paragraphs>71</Paragraphs>
  <Slides>8</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Office Theme</vt:lpstr>
      <vt:lpstr>1_Office Theme</vt:lpstr>
      <vt:lpstr>The Patient Safety Incident Response Framework (PSIRF)</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Lancashire Teaching Hospitals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Lorraine (LTHTR) Communications</dc:creator>
  <cp:lastModifiedBy>Alison McCrudden</cp:lastModifiedBy>
  <cp:revision>73</cp:revision>
  <dcterms:created xsi:type="dcterms:W3CDTF">2015-10-12T15:11:26Z</dcterms:created>
  <dcterms:modified xsi:type="dcterms:W3CDTF">2023-10-09T10:24:47Z</dcterms:modified>
</cp:coreProperties>
</file>